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6" r:id="rId3"/>
    <p:sldId id="277" r:id="rId4"/>
    <p:sldId id="261" r:id="rId5"/>
    <p:sldId id="257" r:id="rId6"/>
    <p:sldId id="258" r:id="rId7"/>
    <p:sldId id="283" r:id="rId8"/>
    <p:sldId id="270" r:id="rId9"/>
    <p:sldId id="275" r:id="rId10"/>
    <p:sldId id="262" r:id="rId11"/>
    <p:sldId id="284" r:id="rId12"/>
    <p:sldId id="274" r:id="rId13"/>
    <p:sldId id="282" r:id="rId14"/>
    <p:sldId id="266" r:id="rId15"/>
    <p:sldId id="267" r:id="rId16"/>
    <p:sldId id="268" r:id="rId17"/>
    <p:sldId id="269" r:id="rId18"/>
    <p:sldId id="280" r:id="rId19"/>
    <p:sldId id="279" r:id="rId20"/>
    <p:sldId id="272" r:id="rId21"/>
    <p:sldId id="273" r:id="rId22"/>
    <p:sldId id="281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9C728-2114-4D8E-9799-069F790C8EB5}" v="42" dt="2025-10-12T08:40:00.123"/>
    <p1510:client id="{8C2A62B0-B021-421C-951E-94559C540E77}" v="1" dt="2025-10-13T08:00:31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70727923879"/>
          <c:y val="0.12561582138751703"/>
          <c:w val="0.79341514269937941"/>
          <c:h val="0.73436988567096373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41275" cap="rnd">
                <a:solidFill>
                  <a:srgbClr val="C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'Halfogyasztás,haltermelés'!$B$15:$B$24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'Halfogyasztás,haltermelés'!$C$15:$C$24</c:f>
              <c:numCache>
                <c:formatCode>General</c:formatCode>
                <c:ptCount val="10"/>
                <c:pt idx="0">
                  <c:v>14282</c:v>
                </c:pt>
                <c:pt idx="1">
                  <c:v>13278</c:v>
                </c:pt>
                <c:pt idx="2">
                  <c:v>14893</c:v>
                </c:pt>
                <c:pt idx="3">
                  <c:v>14414</c:v>
                </c:pt>
                <c:pt idx="4">
                  <c:v>13536</c:v>
                </c:pt>
                <c:pt idx="5">
                  <c:v>14449</c:v>
                </c:pt>
                <c:pt idx="6">
                  <c:v>13772</c:v>
                </c:pt>
                <c:pt idx="7">
                  <c:v>13868</c:v>
                </c:pt>
                <c:pt idx="8">
                  <c:v>13463</c:v>
                </c:pt>
                <c:pt idx="9">
                  <c:v>15174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5AC-4522-AE6F-F75C0963D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849887"/>
        <c:axId val="1402849407"/>
      </c:scatterChart>
      <c:valAx>
        <c:axId val="1402849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849407"/>
        <c:crosses val="autoZero"/>
        <c:crossBetween val="midCat"/>
      </c:valAx>
      <c:valAx>
        <c:axId val="140284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849887"/>
        <c:crosses val="autoZero"/>
        <c:crossBetween val="midCat"/>
      </c:valAx>
      <c:spPr>
        <a:solidFill>
          <a:schemeClr val="tx2">
            <a:lumMod val="10000"/>
            <a:lumOff val="9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25000"/>
        <a:lumOff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7531149215423"/>
          <c:y val="0.16209007452333909"/>
          <c:w val="0.79175968872600522"/>
          <c:h val="0.6918024326992350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50800" cap="rnd">
                <a:solidFill>
                  <a:srgbClr val="C00000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'Halfogyasztás,haltermelés'!$D$15:$D$24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'Halfogyasztás,haltermelés'!$E$15:$E$24</c:f>
              <c:numCache>
                <c:formatCode>General</c:formatCode>
                <c:ptCount val="10"/>
                <c:pt idx="0">
                  <c:v>3054</c:v>
                </c:pt>
                <c:pt idx="1">
                  <c:v>3233</c:v>
                </c:pt>
                <c:pt idx="2">
                  <c:v>3364</c:v>
                </c:pt>
                <c:pt idx="3">
                  <c:v>3487</c:v>
                </c:pt>
                <c:pt idx="4">
                  <c:v>3801</c:v>
                </c:pt>
                <c:pt idx="5">
                  <c:v>4050</c:v>
                </c:pt>
                <c:pt idx="6">
                  <c:v>4364</c:v>
                </c:pt>
                <c:pt idx="7">
                  <c:v>4839</c:v>
                </c:pt>
                <c:pt idx="8">
                  <c:v>4314</c:v>
                </c:pt>
                <c:pt idx="9">
                  <c:v>4307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91-4859-9F16-5AF9AE171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239231"/>
        <c:axId val="1414251711"/>
      </c:scatterChart>
      <c:valAx>
        <c:axId val="14142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251711"/>
        <c:crosses val="autoZero"/>
        <c:crossBetween val="midCat"/>
      </c:valAx>
      <c:valAx>
        <c:axId val="141425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239231"/>
        <c:crosses val="autoZero"/>
        <c:crossBetween val="midCat"/>
      </c:valAx>
      <c:spPr>
        <a:solidFill>
          <a:schemeClr val="tx2">
            <a:lumMod val="10000"/>
            <a:lumOff val="90000"/>
          </a:schemeClr>
        </a:solidFill>
        <a:ln>
          <a:solidFill>
            <a:schemeClr val="tx2">
              <a:lumMod val="10000"/>
              <a:lumOff val="90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25000"/>
        <a:lumOff val="75000"/>
      </a:scheme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4325034205627"/>
          <c:y val="9.3707736385008178E-2"/>
          <c:w val="0.79215076914186289"/>
          <c:h val="0.7893941655120765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38100" cap="rnd">
                <a:solidFill>
                  <a:srgbClr val="C00000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'Halfogyasztás,haltermelés'!$B$4:$B$12</c:f>
              <c:numCache>
                <c:formatCode>General</c:formatCode>
                <c:ptCount val="9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</c:numCache>
            </c:numRef>
          </c:xVal>
          <c:yVal>
            <c:numRef>
              <c:f>'Halfogyasztás,haltermelés'!$C$4:$C$12</c:f>
              <c:numCache>
                <c:formatCode>General</c:formatCode>
                <c:ptCount val="9"/>
                <c:pt idx="0">
                  <c:v>5.8</c:v>
                </c:pt>
                <c:pt idx="1">
                  <c:v>6.76</c:v>
                </c:pt>
                <c:pt idx="2">
                  <c:v>6.6</c:v>
                </c:pt>
                <c:pt idx="3">
                  <c:v>6.3</c:v>
                </c:pt>
                <c:pt idx="4">
                  <c:v>6.5</c:v>
                </c:pt>
                <c:pt idx="5">
                  <c:v>6.61</c:v>
                </c:pt>
                <c:pt idx="6">
                  <c:v>6.4</c:v>
                </c:pt>
                <c:pt idx="7">
                  <c:v>6.03</c:v>
                </c:pt>
                <c:pt idx="8">
                  <c:v>6.02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E1-45DF-8C09-3C3D4EE81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92271"/>
        <c:axId val="1295061903"/>
      </c:scatterChart>
      <c:valAx>
        <c:axId val="18892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061903"/>
        <c:crosses val="autoZero"/>
        <c:crossBetween val="midCat"/>
      </c:valAx>
      <c:valAx>
        <c:axId val="129506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271"/>
        <c:crosses val="autoZero"/>
        <c:crossBetween val="midCat"/>
      </c:valAx>
      <c:spPr>
        <a:solidFill>
          <a:schemeClr val="tx2">
            <a:lumMod val="10000"/>
            <a:lumOff val="9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25000"/>
        <a:lumOff val="75000"/>
      </a:scheme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2BBB-0E9E-4F09-9BCE-B16C4165F2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01B8-3FFA-4DEB-879E-8ECE2CE2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F563A-AED8-6998-5CB7-C27CFD71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98C43EE-E8D6-B32D-14CE-2B6C57CA7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314CC8A-B05E-2521-DB80-443352B67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ED02D26-05F4-3CBA-5B54-05647EF07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601B8-3FFA-4DEB-879E-8ECE2CE22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601B8-3FFA-4DEB-879E-8ECE2CE22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601B8-3FFA-4DEB-879E-8ECE2CE22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601B8-3FFA-4DEB-879E-8ECE2CE22D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A9E8F9-1343-DF2D-54D0-1BA7D01D0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50E710-26B5-0931-1B80-C8870D932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8CB9B0-E072-0DD2-0A43-21AED8B8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8FA152-9CB5-6D5D-F13B-4BC527EC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0DB0FF-CE6B-E217-8FAD-228E59DC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0259A-B15F-5DB2-0EA9-D67A84C2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85F34FA-707D-3713-2D97-20E47545C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564C84-FAD7-B441-8EAA-342DB14D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171EE7-116E-7868-D64D-896F6F7B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A9D77E-E1DB-7A06-19A2-050579FE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A9FF096-33D9-F0EB-0176-3D83FD26B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558F33-53C1-7E65-8816-AB2878DD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DC440B8-DF61-9833-3649-C46E1793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B4E0C9-CAF0-1D11-03BB-DC8BBC16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47C4E3-D7DB-3610-EA3D-B3D2D6AF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43BE09-4832-8AE7-06FD-CD532D3C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A21722-9134-27E4-FD1D-02CB78CC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FF9704-4686-FB70-FFDD-69EC04E0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AD9CE1-5FD9-9AC5-426F-679FDBE9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AE75DB-3F51-40B8-A48F-D30D804C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340D6F-1E71-354B-83ED-670E3B86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4DC6CC-5785-67E0-A02C-FD954A38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EF57E2-1E83-2466-0E61-F3F49691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94CE2E-7706-2F15-5106-1E678938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39D952-4776-D655-0BC5-4D7C8E6B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3EF398-DE55-27EF-26EC-A684055A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634C14-8496-6BF6-3EEC-B1B6D3513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729B74E-8E6D-83A3-02A0-8D94272C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7FC4846-390D-5AFF-EC77-D2F7BC23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0CE80F1-C8EA-03E1-1DC6-B274605B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5DC4F59-4B85-8B21-0F77-84C9AEFC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D0C725-550C-FC18-7D12-A275D94E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5E8171C-0A23-CDFD-043C-E1E57547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3271F71-2673-DD9E-2E05-2162CCCC1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030184B-9E8E-DB82-2C7C-A84733F23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60A81DF-A3EB-F3BC-1B83-2E4315389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57EA029-D30F-7441-30A2-F13CD104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7832089-8794-932B-45DF-C3B77283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3708E19-74CB-3241-C86B-2B740EFD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D5447C-7BB5-1CB9-7E08-722233B4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49140CC-6E3F-8E46-C7F7-91FD3B8D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2A8AB69-9DD0-8B2F-F0D2-33F3FC65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B549824-9028-E38F-D819-EBC739F5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95EB6EF-EFB3-7A2C-1956-EAD671AB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562B358-1D87-B212-2B1C-20E639E1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5E44D5E-5898-9D05-1025-2A141877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DB04EF-1264-AFBD-58ED-B407193D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88F1B8-7D46-F92E-7C3B-7139C474D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A10B7BA-C3B8-2684-26BB-76BB3EF7B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B752552-C76A-C4F0-34F1-785E24D9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30B0B3B-630F-319E-A161-901411F0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FC9BA7-3EF7-B3CB-3FAB-FFBAF0E0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7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6AAD62-C31A-3116-0256-1018B280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A684B2E-6728-5628-9C81-AD123D82A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1D78F2-6C62-6880-2B5D-130053E80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B50D4AD-444B-228C-60C7-0CBA983A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CEE55B4-E255-3853-D5B7-AACEB6AE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FB68A7-D22F-7BC0-3929-0C7C0405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2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7C8BD7B-C3B2-C5D4-4771-C33866CD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E8974C-9339-B276-766D-2BC941169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B81D9C-6E35-3F20-AD96-6713991D3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F554F-D8B9-4C93-8A1B-598CF47CF02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255DCF-470D-9E96-983D-176C0FC3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B01F29-ED6C-04E9-2644-055EC8CFE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026D11-DAF7-455E-A262-F98B183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atip.h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unatip@hunatio.hu" TargetMode="External"/><Relationship Id="rId5" Type="http://schemas.openxmlformats.org/officeDocument/2006/relationships/hyperlink" Target="http://www.hunatip.hu/" TargetMode="Externa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F5FE4-BF36-BC97-723E-153D6305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víz, képernyőkép, term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7B9C683-47E6-35B6-ED26-4B0888A71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96432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CA3C4A2-14BF-D459-2378-7AF175EE702A}"/>
              </a:ext>
            </a:extLst>
          </p:cNvPr>
          <p:cNvSpPr txBox="1"/>
          <p:nvPr/>
        </p:nvSpPr>
        <p:spPr>
          <a:xfrm>
            <a:off x="1203766" y="3345084"/>
            <a:ext cx="98384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KIHÍVÁSOK ÉS LEHETŐSÉGEK A HAZAI HALGAZDÁLKODÁS INNOVÁCIÓJÁBAN</a:t>
            </a:r>
          </a:p>
          <a:p>
            <a:pPr algn="ctr"/>
            <a:endParaRPr lang="hu-HU" sz="3600" b="1" noProof="0" dirty="0">
              <a:solidFill>
                <a:schemeClr val="bg1"/>
              </a:solidFill>
            </a:endParaRPr>
          </a:p>
          <a:p>
            <a:pPr algn="ctr"/>
            <a:r>
              <a:rPr lang="hu-HU" sz="2800" noProof="0" dirty="0">
                <a:solidFill>
                  <a:schemeClr val="bg1"/>
                </a:solidFill>
              </a:rPr>
              <a:t>Váradi László</a:t>
            </a:r>
          </a:p>
          <a:p>
            <a:pPr algn="ctr"/>
            <a:r>
              <a:rPr lang="hu-HU" sz="2400" noProof="0" dirty="0">
                <a:solidFill>
                  <a:schemeClr val="bg1"/>
                </a:solidFill>
              </a:rPr>
              <a:t>HUNATiP</a:t>
            </a:r>
          </a:p>
        </p:txBody>
      </p:sp>
      <p:pic>
        <p:nvPicPr>
          <p:cNvPr id="7" name="Kép 6" descr="A képen szöveg, Grafika, Grafikus tervezés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314D010-F296-6F54-7CD7-F5BF6FFD2E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0470" y="5961185"/>
            <a:ext cx="911060" cy="53265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2DEF9A9-98A5-9019-CAC1-ACADE801A22B}"/>
              </a:ext>
            </a:extLst>
          </p:cNvPr>
          <p:cNvSpPr txBox="1"/>
          <p:nvPr/>
        </p:nvSpPr>
        <p:spPr>
          <a:xfrm>
            <a:off x="173880" y="1974186"/>
            <a:ext cx="570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noProof="0" dirty="0">
                <a:solidFill>
                  <a:schemeClr val="bg1"/>
                </a:solidFill>
              </a:rPr>
              <a:t>MAHO Plusz Program Monitoring Bizottsági ülés</a:t>
            </a:r>
          </a:p>
          <a:p>
            <a:r>
              <a:rPr lang="hu-HU" b="1" noProof="0" dirty="0">
                <a:solidFill>
                  <a:schemeClr val="bg1"/>
                </a:solidFill>
              </a:rPr>
              <a:t>Kecskemét</a:t>
            </a:r>
            <a:r>
              <a:rPr lang="en-US" b="1" noProof="0" dirty="0">
                <a:solidFill>
                  <a:schemeClr val="bg1"/>
                </a:solidFill>
              </a:rPr>
              <a:t>,</a:t>
            </a:r>
            <a:r>
              <a:rPr lang="hu-HU" b="1" noProof="0" dirty="0">
                <a:solidFill>
                  <a:schemeClr val="bg1"/>
                </a:solidFill>
              </a:rPr>
              <a:t> 2025</a:t>
            </a:r>
            <a:r>
              <a:rPr lang="en-US" b="1" noProof="0" dirty="0">
                <a:solidFill>
                  <a:schemeClr val="bg1"/>
                </a:solidFill>
              </a:rPr>
              <a:t>. </a:t>
            </a:r>
            <a:r>
              <a:rPr lang="hu-HU" b="1" noProof="0" dirty="0">
                <a:solidFill>
                  <a:schemeClr val="bg1"/>
                </a:solidFill>
              </a:rPr>
              <a:t>október 15.</a:t>
            </a:r>
          </a:p>
        </p:txBody>
      </p:sp>
    </p:spTree>
    <p:extLst>
      <p:ext uri="{BB962C8B-B14F-4D97-AF65-F5344CB8AC3E}">
        <p14:creationId xmlns:p14="http://schemas.microsoft.com/office/powerpoint/2010/main" val="17172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4BA21-9CA5-C946-FC79-69AB8A31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58D126A-1E03-67A1-5165-17C03D36166D}"/>
              </a:ext>
            </a:extLst>
          </p:cNvPr>
          <p:cNvSpPr txBox="1"/>
          <p:nvPr/>
        </p:nvSpPr>
        <p:spPr>
          <a:xfrm>
            <a:off x="586451" y="208343"/>
            <a:ext cx="1121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Alkalmazható K+F eredmények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AC091D-E827-BDB0-12A2-9F95413B3AAB}"/>
              </a:ext>
            </a:extLst>
          </p:cNvPr>
          <p:cNvSpPr txBox="1"/>
          <p:nvPr/>
        </p:nvSpPr>
        <p:spPr>
          <a:xfrm>
            <a:off x="586450" y="992037"/>
            <a:ext cx="7754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noProof="0" dirty="0"/>
              <a:t>Jellemző az akvakultúra ismeretek és technológiák gazdagsága</a:t>
            </a:r>
            <a:endParaRPr lang="hu-HU" sz="20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Kulcskérdés a tudás és technológia átadás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noProof="0" dirty="0"/>
              <a:t>Tudományos evidencia a gazdasági fejlődés és a technológia transz</a:t>
            </a:r>
            <a:r>
              <a:rPr lang="en-US" sz="2000" b="1" noProof="0" dirty="0"/>
              <a:t>f</a:t>
            </a:r>
            <a:r>
              <a:rPr lang="hu-HU" sz="2000" b="1" noProof="0" dirty="0" err="1"/>
              <a:t>er</a:t>
            </a:r>
            <a:r>
              <a:rPr lang="hu-HU" sz="2000" b="1" noProof="0" dirty="0"/>
              <a:t> közötti szoros kapcsolat</a:t>
            </a:r>
            <a:endParaRPr lang="hu-HU" noProof="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F0EB07F-751F-8BA3-6315-66305B6F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804" y="607924"/>
            <a:ext cx="3260746" cy="1704176"/>
          </a:xfrm>
          <a:prstGeom prst="rect">
            <a:avLst/>
          </a:prstGeom>
        </p:spPr>
      </p:pic>
      <p:pic>
        <p:nvPicPr>
          <p:cNvPr id="9" name="Kép 8" descr="A képen szöveg, képernyőkép, Betűtípus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1377EB6-9E8D-EE50-F465-C85D2010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04" y="2668284"/>
            <a:ext cx="9286753" cy="19410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51E3A99-E46F-3350-1B73-3504314973C8}"/>
              </a:ext>
            </a:extLst>
          </p:cNvPr>
          <p:cNvSpPr txBox="1"/>
          <p:nvPr/>
        </p:nvSpPr>
        <p:spPr>
          <a:xfrm>
            <a:off x="8823768" y="2220295"/>
            <a:ext cx="245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noProof="0"/>
              <a:t>K+F ráfordítások a GDP %-ban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C3B8635-58C7-F7D8-2F66-63B1E27117E9}"/>
              </a:ext>
            </a:extLst>
          </p:cNvPr>
          <p:cNvSpPr txBox="1"/>
          <p:nvPr/>
        </p:nvSpPr>
        <p:spPr>
          <a:xfrm>
            <a:off x="1574158" y="4156667"/>
            <a:ext cx="6875362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Információk átadása és cseréje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Esettanulmányok (jó gyakorlatok) cseréje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 err="1"/>
              <a:t>Szakmai</a:t>
            </a:r>
            <a:r>
              <a:rPr lang="en-US" noProof="0" dirty="0"/>
              <a:t> </a:t>
            </a:r>
            <a:r>
              <a:rPr lang="hu-HU" noProof="0" dirty="0"/>
              <a:t>platform</a:t>
            </a:r>
            <a:r>
              <a:rPr lang="en-US" noProof="0" dirty="0"/>
              <a:t>ok</a:t>
            </a:r>
            <a:r>
              <a:rPr lang="hu-HU" noProof="0" dirty="0"/>
              <a:t> és hálózat</a:t>
            </a:r>
            <a:r>
              <a:rPr lang="en-US" noProof="0" dirty="0"/>
              <a:t>ok</a:t>
            </a:r>
            <a:r>
              <a:rPr lang="hu-HU" noProof="0" dirty="0"/>
              <a:t> működésének segítése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Oktatás és képzés (benne a távoktatás)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Szakmai cserelátogatások szervezése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Workshopok és szakmai tanácskozások szervezése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Érdekeltek közös részvétele K+F projektekben</a:t>
            </a:r>
          </a:p>
        </p:txBody>
      </p:sp>
      <p:sp>
        <p:nvSpPr>
          <p:cNvPr id="13" name="AutoShape 2" descr="Food and Agriculture Organization of the United Nations">
            <a:extLst>
              <a:ext uri="{FF2B5EF4-FFF2-40B4-BE49-F238E27FC236}">
                <a16:creationId xmlns:a16="http://schemas.microsoft.com/office/drawing/2014/main" id="{1AA7D7F6-ABB2-1C54-5505-588BF29A9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931F626F-FA79-2CDD-FBA6-6F6A77763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68" t="-6967"/>
          <a:stretch>
            <a:fillRect/>
          </a:stretch>
        </p:blipFill>
        <p:spPr>
          <a:xfrm>
            <a:off x="7454096" y="5717893"/>
            <a:ext cx="785329" cy="713203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43A8B842-BAC5-A0CC-26BE-2F2F57AD2207}"/>
              </a:ext>
            </a:extLst>
          </p:cNvPr>
          <p:cNvSpPr txBox="1"/>
          <p:nvPr/>
        </p:nvSpPr>
        <p:spPr>
          <a:xfrm>
            <a:off x="8702233" y="5403162"/>
            <a:ext cx="2696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noProof="0" dirty="0">
                <a:solidFill>
                  <a:srgbClr val="00B0F0"/>
                </a:solidFill>
              </a:rPr>
              <a:t>FAO: A fenntartható Akvakultúra Irányelvei</a:t>
            </a:r>
            <a:endParaRPr lang="en-US" sz="1600" b="1" noProof="0" dirty="0">
              <a:solidFill>
                <a:srgbClr val="00B0F0"/>
              </a:solidFill>
            </a:endParaRPr>
          </a:p>
          <a:p>
            <a:r>
              <a:rPr lang="en-US" sz="1600" b="1" dirty="0">
                <a:solidFill>
                  <a:srgbClr val="00B0F0"/>
                </a:solidFill>
              </a:rPr>
              <a:t>(Guideline for Sustainable Aquaculture, GSA)</a:t>
            </a:r>
            <a:endParaRPr lang="hu-HU" sz="1600" b="1" noProof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3E6A1-9A1F-B506-B3EC-A840BF45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8919ED1-7867-9D12-426B-36198C9916EF}"/>
              </a:ext>
            </a:extLst>
          </p:cNvPr>
          <p:cNvSpPr txBox="1"/>
          <p:nvPr/>
        </p:nvSpPr>
        <p:spPr>
          <a:xfrm>
            <a:off x="586451" y="208343"/>
            <a:ext cx="1121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Alkalmazható K+F eredmények</a:t>
            </a:r>
          </a:p>
        </p:txBody>
      </p:sp>
      <p:pic>
        <p:nvPicPr>
          <p:cNvPr id="4" name="Kép 3" descr="A képen szöveg, víz, képernyőkép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A7E2988-5C3A-EA09-311E-EA36DE623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55" y="977700"/>
            <a:ext cx="3454018" cy="446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A képen szöveg, Grafika, Betűtípus, szimbólu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4692F4A-2420-C90F-1A50-0DAC47A25E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28" y="967689"/>
            <a:ext cx="957188" cy="85083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27B1864-84A3-BAE7-4A7A-DBBF28919035}"/>
              </a:ext>
            </a:extLst>
          </p:cNvPr>
          <p:cNvSpPr txBox="1"/>
          <p:nvPr/>
        </p:nvSpPr>
        <p:spPr>
          <a:xfrm>
            <a:off x="1362316" y="5625043"/>
            <a:ext cx="3970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noProof="0" dirty="0"/>
              <a:t>AAC (Akvakultúra Tanácsadó Bizottság) ajánlás az akvakultúra-ágazat kutatási és innovációs prioritásairól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2072E63-FCD0-E715-D6C4-51EAFDADA279}"/>
              </a:ext>
            </a:extLst>
          </p:cNvPr>
          <p:cNvSpPr txBox="1"/>
          <p:nvPr/>
        </p:nvSpPr>
        <p:spPr>
          <a:xfrm>
            <a:off x="5660020" y="1065830"/>
            <a:ext cx="6423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noProof="0" dirty="0"/>
              <a:t>K+F+I válaszok az ágazat sajátos szakmai kihívásaira: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Az akvakultúra által termelt fajok egészsége, minősége és jóléte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Környezeti lábnyom meghatározása, a biológiai sokféleség megőrzése és a körforgásos gazdaság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Társadalmi-gazdaság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viszonyok</a:t>
            </a:r>
            <a:endParaRPr lang="hu-HU" noProof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A technológiai fejlődés, mint az EU akvakultúra-növekedésének mozgatórugója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3F1941A-80F3-0A7C-8AF2-A13D1AB477A3}"/>
              </a:ext>
            </a:extLst>
          </p:cNvPr>
          <p:cNvSpPr txBox="1"/>
          <p:nvPr/>
        </p:nvSpPr>
        <p:spPr>
          <a:xfrm>
            <a:off x="5660020" y="3818113"/>
            <a:ext cx="59262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noProof="0" dirty="0"/>
              <a:t>K+F kategóriák: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noProof="0" dirty="0"/>
              <a:t>Alapkutatás;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noProof="0" dirty="0"/>
              <a:t>Alkalmazott kutatás;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noProof="0" dirty="0"/>
              <a:t>Stratégiai</a:t>
            </a:r>
            <a:r>
              <a:rPr lang="en-US" noProof="0" dirty="0"/>
              <a:t>-</a:t>
            </a:r>
            <a:r>
              <a:rPr lang="hu-HU" noProof="0" dirty="0"/>
              <a:t> és döntést megalapozó kutatás</a:t>
            </a:r>
          </a:p>
          <a:p>
            <a:endParaRPr lang="hu-HU" sz="2000" noProof="0" dirty="0"/>
          </a:p>
          <a:p>
            <a:pPr>
              <a:spcAft>
                <a:spcPts val="600"/>
              </a:spcAft>
            </a:pPr>
            <a:r>
              <a:rPr lang="hu-HU" sz="2000" b="1" noProof="0" dirty="0"/>
              <a:t>Átfogó javaslatok</a:t>
            </a:r>
            <a:r>
              <a:rPr lang="hu-HU" sz="2000" noProof="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noProof="0" dirty="0"/>
              <a:t>Az Európai Bizottság számára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noProof="0" dirty="0"/>
              <a:t>Az EU tagországok számára</a:t>
            </a:r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2545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EB49C-72B1-0D6C-9DD3-4F6F57F6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FA3F0A9-EFD2-698B-903A-6F28F3E69437}"/>
              </a:ext>
            </a:extLst>
          </p:cNvPr>
          <p:cNvSpPr txBox="1"/>
          <p:nvPr/>
        </p:nvSpPr>
        <p:spPr>
          <a:xfrm>
            <a:off x="625033" y="208343"/>
            <a:ext cx="1118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Vállalkozói készség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F074D6A-0FF8-DE03-C17B-D2F0295B0E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79" y="1615121"/>
            <a:ext cx="4995199" cy="362775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24631E1-099D-64C0-68FB-408C7F3893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3" y="1191409"/>
            <a:ext cx="5854438" cy="425178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030DFF1-02D2-193E-3B0B-0C2F47274D5F}"/>
              </a:ext>
            </a:extLst>
          </p:cNvPr>
          <p:cNvSpPr txBox="1"/>
          <p:nvPr/>
        </p:nvSpPr>
        <p:spPr>
          <a:xfrm rot="16200000">
            <a:off x="-1217273" y="2422923"/>
            <a:ext cx="320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noProof="0" dirty="0"/>
              <a:t>Válaszadók százaléka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B337A35-68C4-F79B-D720-DDE11A62A465}"/>
              </a:ext>
            </a:extLst>
          </p:cNvPr>
          <p:cNvSpPr txBox="1"/>
          <p:nvPr/>
        </p:nvSpPr>
        <p:spPr>
          <a:xfrm rot="16200000">
            <a:off x="5069386" y="2422923"/>
            <a:ext cx="320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noProof="0" dirty="0"/>
              <a:t>Válaszadók százaléka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CDBEC6-A534-1EAF-5E6D-FCCD4A4D5540}"/>
              </a:ext>
            </a:extLst>
          </p:cNvPr>
          <p:cNvSpPr txBox="1"/>
          <p:nvPr/>
        </p:nvSpPr>
        <p:spPr>
          <a:xfrm>
            <a:off x="625033" y="5650496"/>
            <a:ext cx="55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noProof="0" dirty="0"/>
              <a:t>Az ágazat kitörési lehetőségei vállalkozói szemmel</a:t>
            </a:r>
          </a:p>
          <a:p>
            <a:r>
              <a:rPr lang="hu-HU" noProof="0" dirty="0"/>
              <a:t>(Forrás: Urbányi, 202</a:t>
            </a:r>
            <a:r>
              <a:rPr lang="en-US" noProof="0" dirty="0"/>
              <a:t>2</a:t>
            </a:r>
            <a:r>
              <a:rPr lang="hu-HU" noProof="0" dirty="0"/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5C46BF0-B4DC-1405-E74D-5C02F6F08916}"/>
              </a:ext>
            </a:extLst>
          </p:cNvPr>
          <p:cNvSpPr txBox="1"/>
          <p:nvPr/>
        </p:nvSpPr>
        <p:spPr>
          <a:xfrm>
            <a:off x="6605781" y="5650495"/>
            <a:ext cx="520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noProof="0" dirty="0"/>
              <a:t>Vállalkozások tervezett innovációja a MAHOP Plusz programban </a:t>
            </a:r>
            <a:r>
              <a:rPr lang="hu-HU" noProof="0" dirty="0"/>
              <a:t>(Forrás: AKI</a:t>
            </a:r>
            <a:r>
              <a:rPr lang="en-US" noProof="0" dirty="0"/>
              <a:t>, </a:t>
            </a:r>
            <a:r>
              <a:rPr lang="hu-HU" noProof="0" dirty="0"/>
              <a:t>2025)</a:t>
            </a:r>
          </a:p>
        </p:txBody>
      </p:sp>
    </p:spTree>
    <p:extLst>
      <p:ext uri="{BB962C8B-B14F-4D97-AF65-F5344CB8AC3E}">
        <p14:creationId xmlns:p14="http://schemas.microsoft.com/office/powerpoint/2010/main" val="222903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73C45-64B5-BDC8-8F52-9EEFC415B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C4EFC83-BCFC-69CB-81AA-300F59C5AAF7}"/>
              </a:ext>
            </a:extLst>
          </p:cNvPr>
          <p:cNvSpPr txBox="1"/>
          <p:nvPr/>
        </p:nvSpPr>
        <p:spPr>
          <a:xfrm>
            <a:off x="625033" y="208343"/>
            <a:ext cx="1118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Vállalkozói készség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1F408F2-6C5A-D2D0-CED6-1ACF26F43F8D}"/>
              </a:ext>
            </a:extLst>
          </p:cNvPr>
          <p:cNvSpPr txBox="1"/>
          <p:nvPr/>
        </p:nvSpPr>
        <p:spPr>
          <a:xfrm>
            <a:off x="625033" y="1562168"/>
            <a:ext cx="4315143" cy="4462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noProof="0" dirty="0"/>
              <a:t>Vállalkozói készség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Vedd körül magad hasonló gondolkodású emberekkel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Ne rettenj vissza az esetleges kudarctól sem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Tanulj folyamatosan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Légy nyitott a visszajelzésekre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Légy felkészült a változásra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Légy kitartó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Maradj céltudatos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Ne félj kockázatot vállalni</a:t>
            </a:r>
          </a:p>
          <a:p>
            <a:pPr marL="5667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noProof="0" dirty="0"/>
              <a:t>Higgy magadban</a:t>
            </a:r>
          </a:p>
          <a:p>
            <a:pPr>
              <a:spcAft>
                <a:spcPts val="600"/>
              </a:spcAft>
            </a:pPr>
            <a:endParaRPr lang="hu-HU" noProof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C916D38-54B6-3E8F-F15D-D549491B057A}"/>
              </a:ext>
            </a:extLst>
          </p:cNvPr>
          <p:cNvSpPr txBox="1"/>
          <p:nvPr/>
        </p:nvSpPr>
        <p:spPr>
          <a:xfrm>
            <a:off x="2760948" y="5714224"/>
            <a:ext cx="2250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noProof="0" dirty="0"/>
              <a:t>https://fastercapital.com/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8D952BC7-5B2D-A734-17D4-1275C9055E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428" y="2428581"/>
            <a:ext cx="4203364" cy="2799506"/>
          </a:xfrm>
          <a:prstGeom prst="rect">
            <a:avLst/>
          </a:prstGeom>
        </p:spPr>
      </p:pic>
      <p:pic>
        <p:nvPicPr>
          <p:cNvPr id="16" name="Kép 15" descr="A képen rajzfil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676A05A-CF64-CDC7-3F1F-67AC4EAF92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110" y="2150784"/>
            <a:ext cx="3667410" cy="155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3131C726-3E1D-000E-AC8E-98B3B16814A2}"/>
              </a:ext>
            </a:extLst>
          </p:cNvPr>
          <p:cNvSpPr txBox="1"/>
          <p:nvPr/>
        </p:nvSpPr>
        <p:spPr>
          <a:xfrm>
            <a:off x="5728428" y="5529558"/>
            <a:ext cx="539484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noProof="0" dirty="0">
                <a:solidFill>
                  <a:srgbClr val="C00000"/>
                </a:solidFill>
              </a:rPr>
              <a:t>Pályázati tanácsadás MA-HAL tagok részére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2CA251A3-492F-64C8-9E6B-C181479A9E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518" y="927009"/>
            <a:ext cx="1812422" cy="133989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C1B276B-59EF-ABBB-A170-A59E6BFFDAF0}"/>
              </a:ext>
            </a:extLst>
          </p:cNvPr>
          <p:cNvSpPr txBox="1"/>
          <p:nvPr/>
        </p:nvSpPr>
        <p:spPr>
          <a:xfrm>
            <a:off x="7193589" y="1447043"/>
            <a:ext cx="2464519" cy="376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C00000"/>
                </a:solidFill>
              </a:rPr>
              <a:t>1. Akvakultúra EXPO</a:t>
            </a:r>
            <a:endParaRPr lang="hu-HU" b="1" noProof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3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4CEED-8908-9A54-D498-33E23DD7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D86F2E6-0C91-EF51-3720-6932C9D844E4}"/>
              </a:ext>
            </a:extLst>
          </p:cNvPr>
          <p:cNvSpPr txBox="1"/>
          <p:nvPr/>
        </p:nvSpPr>
        <p:spPr>
          <a:xfrm>
            <a:off x="625033" y="208343"/>
            <a:ext cx="1118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/>
              <a:t>Támogató kormányzati intézkedések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99E41EE-1D21-E404-8BD4-6919D2ABC5D0}"/>
              </a:ext>
            </a:extLst>
          </p:cNvPr>
          <p:cNvSpPr txBox="1"/>
          <p:nvPr/>
        </p:nvSpPr>
        <p:spPr>
          <a:xfrm>
            <a:off x="625033" y="995423"/>
            <a:ext cx="8184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noProof="0" dirty="0"/>
              <a:t>Támogató jogszabályi keretek: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noProof="0" dirty="0"/>
              <a:t>2014. évi LXXVI. törvény a tudományos kutatásról, fejlesztésről és innovációról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noProof="0" dirty="0"/>
              <a:t>Magyarország Kutatási, Fejlesztési és Innovációs Stratégiája</a:t>
            </a:r>
            <a:r>
              <a:rPr lang="hu-HU" i="1" dirty="0"/>
              <a:t> 2021–2030</a:t>
            </a:r>
            <a:endParaRPr lang="hu-HU" i="1" noProof="0" dirty="0"/>
          </a:p>
          <a:p>
            <a:endParaRPr lang="hu-HU" noProof="0" dirty="0"/>
          </a:p>
          <a:p>
            <a:r>
              <a:rPr lang="hu-HU" noProof="0" dirty="0"/>
              <a:t>Állami támogatások</a:t>
            </a: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noProof="0" dirty="0"/>
              <a:t>NKFI Alap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noProof="0" dirty="0"/>
              <a:t>MAHOP Plusz: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noProof="0" dirty="0"/>
              <a:t>„A tudásalapú </a:t>
            </a:r>
            <a:r>
              <a:rPr lang="hu-HU" noProof="0" dirty="0" err="1"/>
              <a:t>akvakultúra</a:t>
            </a:r>
            <a:r>
              <a:rPr lang="hu-HU" dirty="0"/>
              <a:t>-fejlesztés támogatása” intézkedés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noProof="0" dirty="0"/>
              <a:t>Innovációs elem több más intézkedésben is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63DA057-6D87-555E-172B-D66E3BA3F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99987" y="4228068"/>
            <a:ext cx="3044143" cy="22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8D51B98-8060-9F89-90B7-764B42BDE5DE}"/>
              </a:ext>
            </a:extLst>
          </p:cNvPr>
          <p:cNvSpPr txBox="1"/>
          <p:nvPr/>
        </p:nvSpPr>
        <p:spPr>
          <a:xfrm>
            <a:off x="547870" y="4083040"/>
            <a:ext cx="7623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Az innovatív, versenyképes akvakultúra-fejlesztés az ágazati szakigazgatás kiemelt célja, amelynek fontosságát az EU felé is  hangsúlyosan képviseli, többek között a magyar elnökség során is</a:t>
            </a:r>
            <a:r>
              <a:rPr lang="en-US" i="1" dirty="0"/>
              <a:t> (</a:t>
            </a:r>
            <a:r>
              <a:rPr lang="hu-HU" i="1" dirty="0"/>
              <a:t>halászati főigazgatók balatonfüredi ülése, </a:t>
            </a:r>
            <a:r>
              <a:rPr lang="en-US" i="1" dirty="0" err="1"/>
              <a:t>brüsszeli</a:t>
            </a:r>
            <a:r>
              <a:rPr lang="en-US" i="1" dirty="0"/>
              <a:t> akvakultúra workshop)</a:t>
            </a:r>
          </a:p>
          <a:p>
            <a:endParaRPr lang="hu-HU" i="1" dirty="0"/>
          </a:p>
          <a:p>
            <a:r>
              <a:rPr lang="hu-HU" i="1" noProof="0" dirty="0"/>
              <a:t>Az ágazati szakigazgatás aktívan képviseli az innovációt támogató szakpolitikát nemzeti kormányokkal és nemzetközi szervezetekkel (pl. FAO, EIFAAC, </a:t>
            </a:r>
            <a:r>
              <a:rPr lang="hu-HU" i="1" noProof="0" dirty="0" err="1"/>
              <a:t>Eurofish</a:t>
            </a:r>
            <a:r>
              <a:rPr lang="hu-HU" i="1" noProof="0" dirty="0"/>
              <a:t>, SCARFISH) folytatott együttműködések során 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DB90544-0356-B876-7F91-DDFF22B16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987" y="1857805"/>
            <a:ext cx="2966980" cy="222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AEFDA34-CF57-EBEC-7FB1-955D8801BE3B}"/>
              </a:ext>
            </a:extLst>
          </p:cNvPr>
          <p:cNvSpPr txBox="1"/>
          <p:nvPr/>
        </p:nvSpPr>
        <p:spPr>
          <a:xfrm>
            <a:off x="8686797" y="3693889"/>
            <a:ext cx="1435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Balatonfüred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34394B7-3CA7-2FC9-F2FA-FF6FD3223CF1}"/>
              </a:ext>
            </a:extLst>
          </p:cNvPr>
          <p:cNvSpPr txBox="1"/>
          <p:nvPr/>
        </p:nvSpPr>
        <p:spPr>
          <a:xfrm>
            <a:off x="8692582" y="6034465"/>
            <a:ext cx="1435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Brüsszel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6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F0CA5-4DDB-61F4-2FAC-EDB741D6B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FC2BEAC-840A-6798-E947-327004C93359}"/>
              </a:ext>
            </a:extLst>
          </p:cNvPr>
          <p:cNvSpPr txBox="1"/>
          <p:nvPr/>
        </p:nvSpPr>
        <p:spPr>
          <a:xfrm>
            <a:off x="602901" y="208343"/>
            <a:ext cx="1120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Innovátor szervezet</a:t>
            </a:r>
          </a:p>
        </p:txBody>
      </p:sp>
      <p:pic>
        <p:nvPicPr>
          <p:cNvPr id="4" name="Kép 3" descr="A képen szöveg, diagram, Betűtípus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24A53CD-12EC-3B7C-BD8F-EB9CCDF610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08" y="1615207"/>
            <a:ext cx="9431374" cy="463056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C9A1824-D1C8-867F-4F4B-37B43F674CA1}"/>
              </a:ext>
            </a:extLst>
          </p:cNvPr>
          <p:cNvSpPr txBox="1"/>
          <p:nvPr/>
        </p:nvSpPr>
        <p:spPr>
          <a:xfrm>
            <a:off x="531628" y="893135"/>
            <a:ext cx="112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Magyar Akvakultúra </a:t>
            </a:r>
            <a:r>
              <a:rPr lang="en-US" sz="2400" b="1" dirty="0" err="1">
                <a:solidFill>
                  <a:schemeClr val="tx2"/>
                </a:solidFill>
              </a:rPr>
              <a:t>Technológiai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és</a:t>
            </a:r>
            <a:r>
              <a:rPr lang="en-US" sz="2400" b="1" dirty="0">
                <a:solidFill>
                  <a:schemeClr val="tx2"/>
                </a:solidFill>
              </a:rPr>
              <a:t> Innovációs Platform, HUNATiP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379B78A-6392-0590-915A-48D81B7242C4}"/>
              </a:ext>
            </a:extLst>
          </p:cNvPr>
          <p:cNvSpPr txBox="1"/>
          <p:nvPr/>
        </p:nvSpPr>
        <p:spPr>
          <a:xfrm>
            <a:off x="347106" y="5079997"/>
            <a:ext cx="428276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noProof="0" dirty="0"/>
              <a:t>HUNATiP honlap</a:t>
            </a:r>
            <a:r>
              <a:rPr lang="en-US" sz="1600" b="1" noProof="0" dirty="0"/>
              <a:t> </a:t>
            </a:r>
            <a:r>
              <a:rPr lang="en-US" sz="1600" noProof="0" dirty="0">
                <a:solidFill>
                  <a:srgbClr val="0070C0"/>
                </a:solidFill>
                <a:hlinkClick r:id="rId3"/>
              </a:rPr>
              <a:t>www.hunatip.hu</a:t>
            </a:r>
            <a:endParaRPr lang="en-US" sz="1600" noProof="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noProof="0" dirty="0"/>
              <a:t>Brüsszeli Workshop, 2024</a:t>
            </a:r>
            <a:r>
              <a:rPr lang="en-US" sz="1600" noProof="0" dirty="0"/>
              <a:t>:</a:t>
            </a:r>
            <a:r>
              <a:rPr lang="hu-HU" sz="1600" noProof="0" dirty="0"/>
              <a:t>  előadások</a:t>
            </a:r>
          </a:p>
          <a:p>
            <a:pPr marL="285750" indent="-285750">
              <a:buFontTx/>
              <a:buChar char="-"/>
            </a:pPr>
            <a:r>
              <a:rPr lang="hu-HU" sz="1600" noProof="0" dirty="0"/>
              <a:t>HAKI Napok Innovációs Fórum 2024, 2025</a:t>
            </a:r>
            <a:r>
              <a:rPr lang="en-US" sz="1600" noProof="0" dirty="0"/>
              <a:t>:</a:t>
            </a:r>
            <a:r>
              <a:rPr lang="hu-HU" sz="1600" noProof="0" dirty="0"/>
              <a:t> tájékoztatók</a:t>
            </a:r>
          </a:p>
          <a:p>
            <a:pPr marL="285750" indent="-285750">
              <a:buFontTx/>
              <a:buChar char="-"/>
            </a:pPr>
            <a:r>
              <a:rPr lang="hu-HU" sz="1600" noProof="0" dirty="0"/>
              <a:t>Országos Innovációs Fórum, 2025</a:t>
            </a:r>
            <a:r>
              <a:rPr lang="en-US" sz="1600" noProof="0" dirty="0"/>
              <a:t>:</a:t>
            </a:r>
            <a:r>
              <a:rPr lang="hu-HU" sz="1600" noProof="0" dirty="0"/>
              <a:t> </a:t>
            </a:r>
            <a:r>
              <a:rPr lang="en-US" sz="1600" noProof="0" dirty="0"/>
              <a:t>MAHOP-</a:t>
            </a:r>
            <a:r>
              <a:rPr lang="en-US" sz="1600" noProof="0" dirty="0" err="1"/>
              <a:t>Plusz</a:t>
            </a:r>
            <a:r>
              <a:rPr lang="en-US" sz="1600" noProof="0" dirty="0"/>
              <a:t> </a:t>
            </a:r>
            <a:r>
              <a:rPr lang="hu-HU" sz="1600" noProof="0" dirty="0"/>
              <a:t>előadások</a:t>
            </a:r>
          </a:p>
        </p:txBody>
      </p:sp>
    </p:spTree>
    <p:extLst>
      <p:ext uri="{BB962C8B-B14F-4D97-AF65-F5344CB8AC3E}">
        <p14:creationId xmlns:p14="http://schemas.microsoft.com/office/powerpoint/2010/main" val="354574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EFC9E-1DF4-4E50-59DF-5AE64C21A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D4E8554-C917-7403-08D5-874DA561CEE8}"/>
              </a:ext>
            </a:extLst>
          </p:cNvPr>
          <p:cNvSpPr txBox="1"/>
          <p:nvPr/>
        </p:nvSpPr>
        <p:spPr>
          <a:xfrm>
            <a:off x="633046" y="208343"/>
            <a:ext cx="1117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noProof="0" dirty="0" err="1">
                <a:solidFill>
                  <a:schemeClr val="tx2"/>
                </a:solidFill>
              </a:rPr>
              <a:t>Finanszírozás</a:t>
            </a:r>
            <a:endParaRPr lang="hu-HU" sz="3200" b="1" noProof="0" dirty="0">
              <a:solidFill>
                <a:schemeClr val="tx2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F7C9587-87B6-6C42-9602-B9D8A868E5EB}"/>
              </a:ext>
            </a:extLst>
          </p:cNvPr>
          <p:cNvSpPr txBox="1"/>
          <p:nvPr/>
        </p:nvSpPr>
        <p:spPr>
          <a:xfrm>
            <a:off x="9824396" y="242976"/>
            <a:ext cx="245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u-HU" noProof="0" dirty="0"/>
          </a:p>
        </p:txBody>
      </p:sp>
      <p:pic>
        <p:nvPicPr>
          <p:cNvPr id="5" name="Kép 4" descr="A képen szöveg, képernyőkép, Betűtípus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CA33DC0-453C-797D-B6EC-372228018C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45" y="1245101"/>
            <a:ext cx="2596335" cy="38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F84F224-946C-882D-42F2-EF2BAECD9EF3}"/>
              </a:ext>
            </a:extLst>
          </p:cNvPr>
          <p:cNvSpPr txBox="1"/>
          <p:nvPr/>
        </p:nvSpPr>
        <p:spPr>
          <a:xfrm>
            <a:off x="4846875" y="1245101"/>
            <a:ext cx="5639788" cy="3893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noProof="0" dirty="0"/>
              <a:t>EMFAF (ETHAA)</a:t>
            </a:r>
            <a:endParaRPr lang="hu-HU" sz="1600" b="1" noProof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“</a:t>
            </a:r>
            <a:r>
              <a:rPr lang="hu-HU" sz="1600" b="1" noProof="0" dirty="0" err="1"/>
              <a:t>Blueinvest</a:t>
            </a:r>
            <a:r>
              <a:rPr lang="hu-HU" sz="1600" b="1" noProof="0" dirty="0"/>
              <a:t>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“</a:t>
            </a:r>
            <a:r>
              <a:rPr lang="hu-HU" sz="1600" b="1" noProof="0" dirty="0" err="1"/>
              <a:t>Horizon</a:t>
            </a:r>
            <a:r>
              <a:rPr lang="hu-HU" sz="1600" b="1" noProof="0" dirty="0"/>
              <a:t> Europe”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Európai innovációs Tanács (EIF)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Környezeti és Klíma Intézkedések Programja (LIFE)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Európai Regionális Fejlesztési Alap (ERFD)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Erasmus +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Innovációs Alap (IF)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Európai Mezőgazdasági Alap </a:t>
            </a:r>
            <a:r>
              <a:rPr lang="hu-HU" sz="1600" b="1" noProof="0" dirty="0" err="1"/>
              <a:t>Vidékfejl</a:t>
            </a:r>
            <a:r>
              <a:rPr lang="en-US" sz="1600" b="1" noProof="0" dirty="0"/>
              <a:t>e</a:t>
            </a:r>
            <a:r>
              <a:rPr lang="hu-HU" sz="1600" b="1" noProof="0" dirty="0" err="1"/>
              <a:t>sztésre</a:t>
            </a:r>
            <a:r>
              <a:rPr lang="hu-HU" sz="1600" b="1" noProof="0" dirty="0"/>
              <a:t> (EFARD)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Európai Szociális Alap (ESF)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Modernizációs Alap (MF)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Helyreállítási és Rezilienciaépítési Intézkedés (RRF)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38B5A24-9AC0-412C-C66D-2E24ABADD81C}"/>
              </a:ext>
            </a:extLst>
          </p:cNvPr>
          <p:cNvSpPr txBox="1"/>
          <p:nvPr/>
        </p:nvSpPr>
        <p:spPr>
          <a:xfrm>
            <a:off x="4846875" y="5359446"/>
            <a:ext cx="56397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noProof="0"/>
              <a:t>Nem-EU pályázatok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noProof="0" dirty="0"/>
              <a:t>Nem-EU projektek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noProof="0" dirty="0"/>
              <a:t>Befektetők</a:t>
            </a:r>
          </a:p>
        </p:txBody>
      </p:sp>
    </p:spTree>
    <p:extLst>
      <p:ext uri="{BB962C8B-B14F-4D97-AF65-F5344CB8AC3E}">
        <p14:creationId xmlns:p14="http://schemas.microsoft.com/office/powerpoint/2010/main" val="86265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0416-DCE4-5535-DEAA-F4E91EDE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D7D84B2-076F-1819-F670-D816B0F25F3C}"/>
              </a:ext>
            </a:extLst>
          </p:cNvPr>
          <p:cNvSpPr txBox="1"/>
          <p:nvPr/>
        </p:nvSpPr>
        <p:spPr>
          <a:xfrm>
            <a:off x="582805" y="208343"/>
            <a:ext cx="1122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Innováció a MAHOP Plusz programban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D67A5F8-C6B8-0136-9D19-806E80636756}"/>
              </a:ext>
            </a:extLst>
          </p:cNvPr>
          <p:cNvSpPr txBox="1"/>
          <p:nvPr/>
        </p:nvSpPr>
        <p:spPr>
          <a:xfrm>
            <a:off x="854597" y="6280325"/>
            <a:ext cx="1048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noProof="0">
                <a:solidFill>
                  <a:srgbClr val="C00000"/>
                </a:solidFill>
              </a:rPr>
              <a:t>Szükség van a források hatékony felhasználására az innovatív szakmai tartalom növelésével.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5A8240F-5D4A-8BF2-13AC-70241FB8581E}"/>
              </a:ext>
            </a:extLst>
          </p:cNvPr>
          <p:cNvSpPr txBox="1"/>
          <p:nvPr/>
        </p:nvSpPr>
        <p:spPr>
          <a:xfrm>
            <a:off x="3286247" y="1380065"/>
            <a:ext cx="85199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 err="1"/>
              <a:t>Európai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számvevőszék</a:t>
            </a:r>
            <a:endParaRPr lang="en-US" sz="2000" b="1" noProof="0" dirty="0"/>
          </a:p>
          <a:p>
            <a:r>
              <a:rPr lang="hu-HU" noProof="0" dirty="0"/>
              <a:t>A 2014–2020 közötti időszakban az akvakultúra számára elérhető uniós finanszírozás jelentős növekedése viszonylag alacsony felhasználási szinttel és elégtelen projektkiválasztási kritériumokkal párosult. </a:t>
            </a:r>
            <a:r>
              <a:rPr lang="hu-HU" b="1" noProof="0" dirty="0"/>
              <a:t>Az uniós akvakultúra az adott időszakban csekély növekedést mutatott, és nincsenek megbízható mutatók az ágazat fenntarthatóságának vagy a megnövekedett uniós finanszírozás hozzájárulásának nyomon követésére.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42EB06-8695-CE6B-8428-FAF5E042681E}"/>
              </a:ext>
            </a:extLst>
          </p:cNvPr>
          <p:cNvSpPr txBox="1"/>
          <p:nvPr/>
        </p:nvSpPr>
        <p:spPr>
          <a:xfrm>
            <a:off x="3286246" y="3523311"/>
            <a:ext cx="85199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 err="1"/>
              <a:t>Agrár</a:t>
            </a:r>
            <a:r>
              <a:rPr lang="en-US" sz="2000" b="1" dirty="0"/>
              <a:t>k</a:t>
            </a:r>
            <a:r>
              <a:rPr lang="en-US" sz="2000" b="1" noProof="0" dirty="0" err="1"/>
              <a:t>özgazdasági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Intézet</a:t>
            </a:r>
            <a:r>
              <a:rPr lang="en-US" sz="2000" b="1" noProof="0" dirty="0"/>
              <a:t> (AKI)</a:t>
            </a:r>
          </a:p>
          <a:p>
            <a:r>
              <a:rPr lang="en-US" b="1" noProof="0" dirty="0"/>
              <a:t>A MAHOP program </a:t>
            </a:r>
            <a:r>
              <a:rPr lang="en-US" b="1" noProof="0" dirty="0" err="1"/>
              <a:t>keretében</a:t>
            </a:r>
            <a:r>
              <a:rPr lang="en-US" b="1" noProof="0" dirty="0"/>
              <a:t> </a:t>
            </a:r>
            <a:r>
              <a:rPr lang="hu-HU" b="1" noProof="0" dirty="0"/>
              <a:t>támogatott projektek szakmai tartalma, az azok keretein belül megvalósuló innovatív elemek a vizsgálatot végzők számára rendelkezésre álló adatok alapján nem volt vizsgálható </a:t>
            </a:r>
            <a:r>
              <a:rPr lang="hu-HU" noProof="0" dirty="0"/>
              <a:t>és csak a kedvezményezettek honlapjain bemutatott projektleírásokra lehetett támaszkodni</a:t>
            </a:r>
            <a:r>
              <a:rPr lang="en-US" noProof="0" dirty="0"/>
              <a:t>.</a:t>
            </a:r>
            <a:r>
              <a:rPr lang="hu-HU" noProof="0" dirty="0"/>
              <a:t> </a:t>
            </a:r>
            <a:r>
              <a:rPr lang="en-US" noProof="0" dirty="0"/>
              <a:t>A</a:t>
            </a:r>
            <a:r>
              <a:rPr lang="hu-HU" noProof="0" dirty="0"/>
              <a:t> következő időszak operatív programjában nagyobb figyelmet kell fordítani a támogatott projektek szakmai tartalmát érintő lekérdezési és szűrési lehetőségekre.</a:t>
            </a:r>
          </a:p>
        </p:txBody>
      </p:sp>
      <p:pic>
        <p:nvPicPr>
          <p:cNvPr id="8" name="Kép 7" descr="A képen szöveg, képernyőkép, Betűtípus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6A65D48-9336-9810-8C9B-0275E7C089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18" y="3604334"/>
            <a:ext cx="1526861" cy="218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 descr="A képen szöveg, képernyőkép, Betűtípus, zöld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5303547-3B75-A9E4-C511-7523E3F0AF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18" y="1162847"/>
            <a:ext cx="1526861" cy="218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64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F8DC5-7269-8FF3-3BD5-A2949B616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D580967-1A6A-A794-30CB-352D97288A7B}"/>
              </a:ext>
            </a:extLst>
          </p:cNvPr>
          <p:cNvSpPr txBox="1"/>
          <p:nvPr/>
        </p:nvSpPr>
        <p:spPr>
          <a:xfrm>
            <a:off x="578733" y="208343"/>
            <a:ext cx="11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Innováció a MAHOP Plusz programban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60903F9-FA9A-64DC-8083-E020F48505DC}"/>
              </a:ext>
            </a:extLst>
          </p:cNvPr>
          <p:cNvSpPr txBox="1"/>
          <p:nvPr/>
        </p:nvSpPr>
        <p:spPr>
          <a:xfrm>
            <a:off x="596163" y="684284"/>
            <a:ext cx="1068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noProof="0" dirty="0"/>
              <a:t>A MAHOP Plusz minden intézkedése tartalmaz innovációt, vannak azonban kiemelt területek</a:t>
            </a:r>
            <a:endParaRPr lang="en-US" sz="2000" noProof="0" dirty="0"/>
          </a:p>
        </p:txBody>
      </p:sp>
      <p:graphicFrame>
        <p:nvGraphicFramePr>
          <p:cNvPr id="14" name="Táblázat 13">
            <a:extLst>
              <a:ext uri="{FF2B5EF4-FFF2-40B4-BE49-F238E27FC236}">
                <a16:creationId xmlns:a16="http://schemas.microsoft.com/office/drawing/2014/main" id="{383033D8-CC90-22B5-C2B3-BB830D9B5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36258"/>
              </p:ext>
            </p:extLst>
          </p:nvPr>
        </p:nvGraphicFramePr>
        <p:xfrm>
          <a:off x="2494413" y="1269059"/>
          <a:ext cx="6713175" cy="5227688"/>
        </p:xfrm>
        <a:graphic>
          <a:graphicData uri="http://schemas.openxmlformats.org/drawingml/2006/table">
            <a:tbl>
              <a:tblPr/>
              <a:tblGrid>
                <a:gridCol w="3038286">
                  <a:extLst>
                    <a:ext uri="{9D8B030D-6E8A-4147-A177-3AD203B41FA5}">
                      <a16:colId xmlns:a16="http://schemas.microsoft.com/office/drawing/2014/main" val="662038899"/>
                    </a:ext>
                  </a:extLst>
                </a:gridCol>
                <a:gridCol w="1898248">
                  <a:extLst>
                    <a:ext uri="{9D8B030D-6E8A-4147-A177-3AD203B41FA5}">
                      <a16:colId xmlns:a16="http://schemas.microsoft.com/office/drawing/2014/main" val="8928409"/>
                    </a:ext>
                  </a:extLst>
                </a:gridCol>
                <a:gridCol w="1776641">
                  <a:extLst>
                    <a:ext uri="{9D8B030D-6E8A-4147-A177-3AD203B41FA5}">
                      <a16:colId xmlns:a16="http://schemas.microsoft.com/office/drawing/2014/main" val="536321034"/>
                    </a:ext>
                  </a:extLst>
                </a:gridCol>
              </a:tblGrid>
              <a:tr h="17338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Intézkedés típusa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Tervezett forráskeret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MAHOP Plusz arány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05200"/>
                  </a:ext>
                </a:extLst>
              </a:tr>
              <a:tr h="17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hu-HU" sz="1400" b="0" i="1" u="none" strike="noStrike" noProof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(forint)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54528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Halászati ellenőrzés és nyomon követés támogatása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1 579 600 000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7,43%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80063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Halgazdálkodással kapcsolatos adatgyűjtés, -kezelés és -felhasználás támogatása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1 579 600 000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7,43%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32364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 fenntartható természetesvízi halgazdálkodás támogatása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2 369 400 000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11,14%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908310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Akvakultúra beruházás támogatása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6 318 400 000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29,70%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02561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hu-HU" sz="14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A tudásalapú akvakultúra fejlesztés támogatása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hu-HU" sz="11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1 342 660 000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hu-HU" sz="11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6,31%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01478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Halastavak természetiérték-fenntartó szerepének támogatása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3 191 103 576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15,00%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21360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Termelői szervezetek létrehozásának támogatása 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118 470 000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0,56%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97517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Halfeldolgozás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1 698 070 000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7,98%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80205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Halmarketing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739 689 447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3,48%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80298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Krízishelyzetre szóló támogatás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1 060 588 571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4,99%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39691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Technikai Segítségnyújtás</a:t>
                      </a:r>
                    </a:p>
                  </a:txBody>
                  <a:tcPr marL="9002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1 276 441 194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6,00%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53330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Összesen</a:t>
                      </a:r>
                    </a:p>
                  </a:txBody>
                  <a:tcPr marL="60018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21 274 022 788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100%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357789"/>
                  </a:ext>
                </a:extLst>
              </a:tr>
            </a:tbl>
          </a:graphicData>
        </a:graphic>
      </p:graphicFrame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2664C451-94EF-FC49-BF73-8C7A6961943A}"/>
              </a:ext>
            </a:extLst>
          </p:cNvPr>
          <p:cNvSpPr/>
          <p:nvPr/>
        </p:nvSpPr>
        <p:spPr>
          <a:xfrm>
            <a:off x="1918538" y="3159889"/>
            <a:ext cx="370390" cy="26911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0C96F950-E4BF-15AA-D1EF-5BBC54C3A50F}"/>
              </a:ext>
            </a:extLst>
          </p:cNvPr>
          <p:cNvSpPr/>
          <p:nvPr/>
        </p:nvSpPr>
        <p:spPr>
          <a:xfrm>
            <a:off x="1918538" y="3613792"/>
            <a:ext cx="370390" cy="26911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D9630172-E1E6-F033-D185-771339EEB97E}"/>
              </a:ext>
            </a:extLst>
          </p:cNvPr>
          <p:cNvSpPr/>
          <p:nvPr/>
        </p:nvSpPr>
        <p:spPr>
          <a:xfrm>
            <a:off x="1918538" y="4828573"/>
            <a:ext cx="370390" cy="26911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3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FB3F3-A038-08B1-8EEF-D54A38C4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2347A1D-6CAF-CE83-710B-9D0410CEDE3B}"/>
              </a:ext>
            </a:extLst>
          </p:cNvPr>
          <p:cNvSpPr txBox="1"/>
          <p:nvPr/>
        </p:nvSpPr>
        <p:spPr>
          <a:xfrm>
            <a:off x="633047" y="208343"/>
            <a:ext cx="1117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Innováció a MAHOP Plusz programban 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FEEFF7E0-01D7-7434-A3DF-1C36DDCC1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4191"/>
              </p:ext>
            </p:extLst>
          </p:nvPr>
        </p:nvGraphicFramePr>
        <p:xfrm>
          <a:off x="910542" y="1022736"/>
          <a:ext cx="10096983" cy="5531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3033">
                  <a:extLst>
                    <a:ext uri="{9D8B030D-6E8A-4147-A177-3AD203B41FA5}">
                      <a16:colId xmlns:a16="http://schemas.microsoft.com/office/drawing/2014/main" val="362086682"/>
                    </a:ext>
                  </a:extLst>
                </a:gridCol>
                <a:gridCol w="3264061">
                  <a:extLst>
                    <a:ext uri="{9D8B030D-6E8A-4147-A177-3AD203B41FA5}">
                      <a16:colId xmlns:a16="http://schemas.microsoft.com/office/drawing/2014/main" val="2064941367"/>
                    </a:ext>
                  </a:extLst>
                </a:gridCol>
                <a:gridCol w="3159889">
                  <a:extLst>
                    <a:ext uri="{9D8B030D-6E8A-4147-A177-3AD203B41FA5}">
                      <a16:colId xmlns:a16="http://schemas.microsoft.com/office/drawing/2014/main" val="3583541168"/>
                    </a:ext>
                  </a:extLst>
                </a:gridCol>
              </a:tblGrid>
              <a:tr h="358814">
                <a:tc>
                  <a:txBody>
                    <a:bodyPr/>
                    <a:lstStyle/>
                    <a:p>
                      <a:pPr marL="0" marR="0" indent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 noProof="0" dirty="0">
                          <a:effectLst/>
                        </a:rPr>
                        <a:t>Innovációs prioritások</a:t>
                      </a:r>
                      <a:endParaRPr lang="hu-HU" sz="18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8" marR="53408" marT="5486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u-HU" sz="1800" kern="100" noProof="0" dirty="0">
                          <a:effectLst/>
                        </a:rPr>
                        <a:t>Innovációs elemek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u-HU" sz="18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Akvakultúra</a:t>
                      </a:r>
                    </a:p>
                  </a:txBody>
                  <a:tcPr marL="53408" marR="53408" marT="5486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u-HU" sz="1800" kern="100" noProof="0" dirty="0">
                          <a:effectLst/>
                        </a:rPr>
                        <a:t>Innovációs elemek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u-HU" sz="18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Halfeldolgozás</a:t>
                      </a:r>
                    </a:p>
                  </a:txBody>
                  <a:tcPr marL="53408" marR="53408" marT="54864" marB="54864"/>
                </a:tc>
                <a:extLst>
                  <a:ext uri="{0D108BD9-81ED-4DB2-BD59-A6C34878D82A}">
                    <a16:rowId xmlns:a16="http://schemas.microsoft.com/office/drawing/2014/main" val="260972069"/>
                  </a:ext>
                </a:extLst>
              </a:tr>
              <a:tr h="943459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600" kern="100" noProof="0" dirty="0">
                          <a:effectLst/>
                        </a:rPr>
                        <a:t> Precíziós termelés és digitalizáció</a:t>
                      </a:r>
                      <a:endParaRPr lang="hu-HU" sz="16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5340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Komplex vízminőség</a:t>
                      </a:r>
                      <a:r>
                        <a:rPr lang="en-US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monitorozó</a:t>
                      </a: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-rendszerek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Automata etetőrendszerek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Hal biomassza becslő rendszerek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Távvezérelhető rendszerek és </a:t>
                      </a:r>
                      <a:r>
                        <a:rPr lang="hu-HU" sz="120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IoT</a:t>
                      </a:r>
                      <a:endParaRPr lang="hu-HU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stb.</a:t>
                      </a:r>
                    </a:p>
                  </a:txBody>
                  <a:tcPr marL="53408" marR="53408" marT="54864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Digitalizáció a nyomon követhetőség érdekében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Intelligens csomagolás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 alapú döntéstámogató platformok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stb.</a:t>
                      </a:r>
                    </a:p>
                  </a:txBody>
                  <a:tcPr marL="53408" marR="53408" marT="0" marB="0"/>
                </a:tc>
                <a:extLst>
                  <a:ext uri="{0D108BD9-81ED-4DB2-BD59-A6C34878D82A}">
                    <a16:rowId xmlns:a16="http://schemas.microsoft.com/office/drawing/2014/main" val="488373652"/>
                  </a:ext>
                </a:extLst>
              </a:tr>
              <a:tr h="960699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600" kern="100" noProof="0" dirty="0">
                          <a:effectLst/>
                        </a:rPr>
                        <a:t> Körkörös gazdálkodás </a:t>
                      </a:r>
                      <a:endParaRPr lang="hu-HU" sz="16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5340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Kombinált intenzív-extenzív rendszerek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Édesvízi IMTA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Haltrágya innovatív feldolgozása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Elfolyó víz gazdasági hasznosítása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stb.</a:t>
                      </a:r>
                    </a:p>
                  </a:txBody>
                  <a:tcPr marL="53408" marR="53408" marT="54864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Halfeldolgozás melléktermékeinek magasabb hozzáadott értékű hasznosítása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stb.</a:t>
                      </a:r>
                    </a:p>
                  </a:txBody>
                  <a:tcPr marL="53408" marR="53408" marT="0" marB="0"/>
                </a:tc>
                <a:extLst>
                  <a:ext uri="{0D108BD9-81ED-4DB2-BD59-A6C34878D82A}">
                    <a16:rowId xmlns:a16="http://schemas.microsoft.com/office/drawing/2014/main" val="29859932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57150" marR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600" kern="100" noProof="0" dirty="0">
                          <a:effectLst/>
                        </a:rPr>
                        <a:t>Energiaátállást támogató    technológiák </a:t>
                      </a:r>
                      <a:endParaRPr lang="hu-HU" sz="16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5340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RAS üzembe állítása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Biofloc</a:t>
                      </a: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rendszer kiépítése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Hulladékhő hasznosítása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Fogyasztásoptimalizáló szoftverek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stb.</a:t>
                      </a:r>
                    </a:p>
                  </a:txBody>
                  <a:tcPr marL="53408" marR="53408" marT="54864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Hulladékhő hasznosítása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Fogyasztásoptimalizáló szoftverek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Energiahatékony megoldások komplex alkalmazása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stb.</a:t>
                      </a:r>
                    </a:p>
                  </a:txBody>
                  <a:tcPr marL="53408" marR="53408" marT="0" marB="0"/>
                </a:tc>
                <a:extLst>
                  <a:ext uri="{0D108BD9-81ED-4DB2-BD59-A6C34878D82A}">
                    <a16:rowId xmlns:a16="http://schemas.microsoft.com/office/drawing/2014/main" val="805021553"/>
                  </a:ext>
                </a:extLst>
              </a:tr>
              <a:tr h="925975">
                <a:tc>
                  <a:txBody>
                    <a:bodyPr/>
                    <a:lstStyle/>
                    <a:p>
                      <a:pPr marL="57150" marR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600" kern="100" noProof="0" dirty="0">
                          <a:effectLst/>
                        </a:rPr>
                        <a:t>Alternatív takarmány alapanyagok és takarmányozási technológiák </a:t>
                      </a:r>
                      <a:endParaRPr lang="hu-HU" sz="16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5340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Automata etetőrendszerek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Okos szenzorok, – Távvezérelhető rendszerek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Klíma adaptációt biztosítótechnológiák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Alternatív takarmány-alapanyagok, új tápok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stb. </a:t>
                      </a:r>
                      <a:endParaRPr lang="hu-HU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8" marR="53408" marT="54864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melléktermékek haltakarmány alapanyagként történő hasznosítása  </a:t>
                      </a:r>
                    </a:p>
                  </a:txBody>
                  <a:tcPr marL="53408" marR="53408" marT="0" marB="0"/>
                </a:tc>
                <a:extLst>
                  <a:ext uri="{0D108BD9-81ED-4DB2-BD59-A6C34878D82A}">
                    <a16:rowId xmlns:a16="http://schemas.microsoft.com/office/drawing/2014/main" val="766842597"/>
                  </a:ext>
                </a:extLst>
              </a:tr>
              <a:tr h="1088020">
                <a:tc>
                  <a:txBody>
                    <a:bodyPr/>
                    <a:lstStyle/>
                    <a:p>
                      <a:pPr marL="57150" marR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600" kern="100" noProof="0" dirty="0">
                          <a:effectLst/>
                        </a:rPr>
                        <a:t>A fenntarthatóság és reziliencia növelésének technológiai megoldásai</a:t>
                      </a:r>
                      <a:endParaRPr lang="hu-HU" sz="16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5340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Vízhasználat rendszerszintű csökkentése: RAS, részleges RAS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Halastavak elfolyó vizének hasznosítása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Kombinált intenzív-extenzív rendszerek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stb.</a:t>
                      </a:r>
                      <a:endParaRPr lang="hu-HU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8" marR="53408" marT="54864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 Vízhasználat csökkentése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Új, magas hozzáadott értékű termékek fejlesztése, előállítása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Automatizáció, és </a:t>
                      </a:r>
                      <a:r>
                        <a:rPr lang="en-US" sz="1200" kern="100" noProof="0" dirty="0">
                          <a:effectLst/>
                        </a:rPr>
                        <a:t>MI</a:t>
                      </a:r>
                      <a:r>
                        <a:rPr lang="hu-HU" sz="1200" kern="100" noProof="0" dirty="0">
                          <a:effectLst/>
                        </a:rPr>
                        <a:t> alkalmazása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Rövid Ellátási Láncok  kiszolgálása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kern="100" noProof="0" dirty="0">
                          <a:effectLst/>
                        </a:rPr>
                        <a:t>stb.</a:t>
                      </a:r>
                      <a:endParaRPr lang="hu-HU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8" marR="53408" marT="0" marB="0"/>
                </a:tc>
                <a:extLst>
                  <a:ext uri="{0D108BD9-81ED-4DB2-BD59-A6C34878D82A}">
                    <a16:rowId xmlns:a16="http://schemas.microsoft.com/office/drawing/2014/main" val="1219975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D933864-78C3-96CB-9DAB-D29A42F6E152}"/>
              </a:ext>
            </a:extLst>
          </p:cNvPr>
          <p:cNvSpPr txBox="1"/>
          <p:nvPr/>
        </p:nvSpPr>
        <p:spPr>
          <a:xfrm>
            <a:off x="572757" y="151411"/>
            <a:ext cx="1123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Az akvakultúra helyzete és fejlődési tendenciái Európában és a világban</a:t>
            </a:r>
          </a:p>
        </p:txBody>
      </p:sp>
      <p:pic>
        <p:nvPicPr>
          <p:cNvPr id="17" name="Kép 16" descr="A képen szöveg, fa, Grafikus tervezés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FF7DDE-4F8A-2AE2-9E6F-2C61130342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09" y="2138542"/>
            <a:ext cx="1787139" cy="253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6F170907-6500-CA87-9F29-F33C70E877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56" y="3683595"/>
            <a:ext cx="2530059" cy="3164098"/>
          </a:xfrm>
          <a:prstGeom prst="rect">
            <a:avLst/>
          </a:prstGeom>
        </p:spPr>
      </p:pic>
      <p:pic>
        <p:nvPicPr>
          <p:cNvPr id="23" name="Kép 22" descr="A képen szöveg, képernyőkép, zöld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C913BA6-BED6-6ED7-EC4C-497F1ED380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48" y="1783691"/>
            <a:ext cx="1809739" cy="253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BBB86D3-63A8-7D87-AE73-83869CA606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835" y="3972585"/>
            <a:ext cx="1793907" cy="255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A képen szöveg, képernyőkép, névjegykártya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CBE0567-CEB5-E0D5-BF91-A3C247AC83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232" y="1245717"/>
            <a:ext cx="3423117" cy="214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765E01F-AD56-1F65-3493-F5FC3F8B7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556" y="3272174"/>
            <a:ext cx="2176858" cy="307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A képen szöveg, könyv, Szórólap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A325CF8-06BA-F951-B47C-434BAC1F0A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72" y="1863524"/>
            <a:ext cx="1681602" cy="237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 descr="A képen szöveg, poszter, Grafikus tervezés, rajzfil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703BC51-3993-FADF-451C-A0491A09BF5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745" y="3532794"/>
            <a:ext cx="1809739" cy="255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 descr="A képen Betűtípus, Grafika, embléma, szöve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53BD88B-B407-04AB-372D-96508C9D80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610" y="1245717"/>
            <a:ext cx="3423117" cy="75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 descr="A képen szöveg, tó, kültéri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6FCDDA3-35B9-BE9C-FC69-7D80564A689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27" y="4174978"/>
            <a:ext cx="1836926" cy="247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61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E2F10-BD1A-6A39-422B-B1C9EE82A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5A268E4-E62C-5B25-33C9-35A2A7D593D6}"/>
              </a:ext>
            </a:extLst>
          </p:cNvPr>
          <p:cNvSpPr txBox="1"/>
          <p:nvPr/>
        </p:nvSpPr>
        <p:spPr>
          <a:xfrm>
            <a:off x="562709" y="208343"/>
            <a:ext cx="112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Innováció a MAHOP Plusz programban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07EBC60-50C2-6E4C-F9B5-7250BE1C0731}"/>
              </a:ext>
            </a:extLst>
          </p:cNvPr>
          <p:cNvSpPr txBox="1"/>
          <p:nvPr/>
        </p:nvSpPr>
        <p:spPr>
          <a:xfrm>
            <a:off x="743708" y="990500"/>
            <a:ext cx="11062470" cy="37856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noProof="0" dirty="0"/>
              <a:t>Az innovációs tartalom értékelése a HUNATiP által kidolgozott módszerrel </a:t>
            </a:r>
          </a:p>
          <a:p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b="1" noProof="0" dirty="0"/>
              <a:t>A pályázatot benyújtó szervezet általános innovációs szintjének jellemzése a hazai átlagos innovációs szinthez viszonyítva, speciális mutatók alapján</a:t>
            </a:r>
          </a:p>
          <a:p>
            <a:pPr marL="342900" indent="-342900">
              <a:buFont typeface="+mj-lt"/>
              <a:buAutoNum type="arabicPeriod"/>
            </a:pPr>
            <a:endParaRPr lang="hu-HU" b="1" dirty="0"/>
          </a:p>
          <a:p>
            <a:pPr marL="342900" indent="-342900">
              <a:buFont typeface="+mj-lt"/>
              <a:buAutoNum type="arabicPeriod"/>
            </a:pPr>
            <a:r>
              <a:rPr lang="hu-HU" b="1" dirty="0"/>
              <a:t>A tervezett projekt innovációs tartalmának értékelése specifikus </a:t>
            </a:r>
            <a:r>
              <a:rPr lang="en-US" b="1" dirty="0" err="1"/>
              <a:t>gazdasági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környezeti</a:t>
            </a:r>
            <a:r>
              <a:rPr lang="en-US" b="1" dirty="0"/>
              <a:t> </a:t>
            </a:r>
            <a:r>
              <a:rPr lang="hu-HU" b="1" dirty="0"/>
              <a:t>indikátorok, illetve mutatók alapján</a:t>
            </a:r>
          </a:p>
          <a:p>
            <a:r>
              <a:rPr lang="hu-HU" b="1" dirty="0"/>
              <a:t>	</a:t>
            </a:r>
            <a:r>
              <a:rPr lang="en-US" b="1" dirty="0"/>
              <a:t>			</a:t>
            </a:r>
            <a:r>
              <a:rPr lang="hu-HU" b="1" dirty="0"/>
              <a:t>Indikátorok:</a:t>
            </a:r>
          </a:p>
          <a:p>
            <a:pPr marL="3943350" lvl="8" indent="-285750">
              <a:buFontTx/>
              <a:buChar char="-"/>
            </a:pPr>
            <a:r>
              <a:rPr lang="hu-HU" dirty="0"/>
              <a:t>Termelés növekedés</a:t>
            </a:r>
          </a:p>
          <a:p>
            <a:pPr marL="3943350" lvl="8" indent="-285750">
              <a:buFontTx/>
              <a:buChar char="-"/>
            </a:pPr>
            <a:r>
              <a:rPr lang="hu-HU" dirty="0"/>
              <a:t>Jövedelmezőség</a:t>
            </a:r>
          </a:p>
          <a:p>
            <a:pPr marL="3943350" lvl="8" indent="-285750">
              <a:buFontTx/>
              <a:buChar char="-"/>
            </a:pPr>
            <a:r>
              <a:rPr lang="hu-HU" dirty="0"/>
              <a:t>Menedzsment</a:t>
            </a:r>
          </a:p>
          <a:p>
            <a:pPr marL="3943350" lvl="8" indent="-285750">
              <a:buFontTx/>
              <a:buChar char="-"/>
            </a:pPr>
            <a:r>
              <a:rPr lang="hu-HU" noProof="0" dirty="0"/>
              <a:t>Állatjólét</a:t>
            </a:r>
          </a:p>
          <a:p>
            <a:pPr marL="3943350" lvl="8" indent="-285750">
              <a:buFontTx/>
              <a:buChar char="-"/>
            </a:pPr>
            <a:r>
              <a:rPr lang="hu-HU" dirty="0"/>
              <a:t>Fenntarthatóság</a:t>
            </a:r>
            <a:endParaRPr lang="hu-HU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ED12698-0A04-3DC5-E35B-51FE6EAC6441}"/>
              </a:ext>
            </a:extLst>
          </p:cNvPr>
          <p:cNvSpPr txBox="1"/>
          <p:nvPr/>
        </p:nvSpPr>
        <p:spPr>
          <a:xfrm>
            <a:off x="641131" y="5139559"/>
            <a:ext cx="10962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noProof="0" dirty="0">
                <a:solidFill>
                  <a:srgbClr val="C00000"/>
                </a:solidFill>
              </a:rPr>
              <a:t>A módszer alkalmazása a pályázat benyújtásához szükséges adatokon és információkon kívül csak minimális többlet információt igényel</a:t>
            </a:r>
            <a:r>
              <a:rPr lang="en-US" b="1" noProof="0" dirty="0">
                <a:solidFill>
                  <a:srgbClr val="C00000"/>
                </a:solidFill>
              </a:rPr>
              <a:t>.</a:t>
            </a:r>
            <a:endParaRPr lang="hu-HU" b="1" noProof="0" dirty="0">
              <a:solidFill>
                <a:srgbClr val="C00000"/>
              </a:solidFill>
            </a:endParaRPr>
          </a:p>
          <a:p>
            <a:endParaRPr lang="hu-HU" b="1" noProof="0" dirty="0">
              <a:solidFill>
                <a:srgbClr val="C00000"/>
              </a:solidFill>
            </a:endParaRPr>
          </a:p>
          <a:p>
            <a:r>
              <a:rPr lang="hu-HU" b="1" noProof="0" dirty="0">
                <a:solidFill>
                  <a:srgbClr val="C00000"/>
                </a:solidFill>
              </a:rPr>
              <a:t>Az értékelés célja az innovációs tevékenység elősegítése számszerűsíthető összefüggések feltárásával, ami segítheti a vállalkozások innovációs tevékenységének tervezését és hatékonyságának növelését. </a:t>
            </a:r>
          </a:p>
        </p:txBody>
      </p:sp>
    </p:spTree>
    <p:extLst>
      <p:ext uri="{BB962C8B-B14F-4D97-AF65-F5344CB8AC3E}">
        <p14:creationId xmlns:p14="http://schemas.microsoft.com/office/powerpoint/2010/main" val="4053019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D4CC3-6F7C-4234-C590-E4379C35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317D9F6-7D57-7054-9713-BC1B6F48A7FA}"/>
              </a:ext>
            </a:extLst>
          </p:cNvPr>
          <p:cNvSpPr txBox="1"/>
          <p:nvPr/>
        </p:nvSpPr>
        <p:spPr>
          <a:xfrm>
            <a:off x="602901" y="208343"/>
            <a:ext cx="1120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Innováció a MAHOP Plusz programban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0731EF8-21E9-F453-9820-EC76036612AC}"/>
              </a:ext>
            </a:extLst>
          </p:cNvPr>
          <p:cNvSpPr txBox="1"/>
          <p:nvPr/>
        </p:nvSpPr>
        <p:spPr>
          <a:xfrm>
            <a:off x="98788" y="1714820"/>
            <a:ext cx="10584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285750">
              <a:spcAft>
                <a:spcPts val="600"/>
              </a:spcAft>
              <a:buFontTx/>
              <a:buChar char="-"/>
            </a:pPr>
            <a:r>
              <a:rPr lang="hu-HU" sz="2000" b="1" noProof="0" dirty="0"/>
              <a:t>Workshopok, innovációs fórumok </a:t>
            </a:r>
            <a:r>
              <a:rPr lang="hu-HU" sz="2000" noProof="0" dirty="0"/>
              <a:t>(</a:t>
            </a:r>
            <a:r>
              <a:rPr lang="en-US" sz="2000" noProof="0" dirty="0"/>
              <a:t>HAKI Nap Innovációs </a:t>
            </a:r>
            <a:r>
              <a:rPr lang="en-US" sz="2000" noProof="0" dirty="0" err="1"/>
              <a:t>fórum</a:t>
            </a:r>
            <a:r>
              <a:rPr lang="en-US" sz="2000" noProof="0" dirty="0"/>
              <a:t>; </a:t>
            </a:r>
            <a:r>
              <a:rPr lang="en-US" sz="2000" noProof="0" dirty="0" err="1"/>
              <a:t>tematikus</a:t>
            </a:r>
            <a:r>
              <a:rPr lang="en-US" sz="2000" noProof="0" dirty="0"/>
              <a:t> </a:t>
            </a:r>
            <a:r>
              <a:rPr lang="en-US" sz="2000" noProof="0" dirty="0" err="1"/>
              <a:t>fórumok</a:t>
            </a:r>
            <a:r>
              <a:rPr lang="en-US" sz="2000" noProof="0" dirty="0"/>
              <a:t>; FAO GSA workshop </a:t>
            </a:r>
            <a:r>
              <a:rPr lang="en-US" sz="2000" noProof="0" dirty="0" err="1"/>
              <a:t>Magyarországon</a:t>
            </a:r>
            <a:r>
              <a:rPr lang="en-US" sz="2000" noProof="0" dirty="0"/>
              <a:t>; </a:t>
            </a:r>
            <a:r>
              <a:rPr lang="en-US" sz="2000" noProof="0" dirty="0" err="1"/>
              <a:t>Innovációs</a:t>
            </a:r>
            <a:r>
              <a:rPr lang="en-US" sz="2000" noProof="0" dirty="0"/>
              <a:t> Workshop</a:t>
            </a:r>
            <a:r>
              <a:rPr lang="hu-HU" sz="2000" noProof="0" dirty="0"/>
              <a:t>)</a:t>
            </a:r>
          </a:p>
          <a:p>
            <a:pPr marL="857250" indent="-285750">
              <a:spcAft>
                <a:spcPts val="600"/>
              </a:spcAft>
              <a:buFontTx/>
              <a:buChar char="-"/>
            </a:pPr>
            <a:r>
              <a:rPr lang="hu-HU" sz="2000" b="1" noProof="0" dirty="0"/>
              <a:t>Kiadványok</a:t>
            </a:r>
            <a:r>
              <a:rPr lang="hu-HU" sz="2000" noProof="0" dirty="0"/>
              <a:t> (Átfogó áttekintés az innováció hazai és nemzetközi helyzetéről és lehetőségeiről az IH tanulmány alapján</a:t>
            </a:r>
            <a:r>
              <a:rPr lang="en-US" sz="2000" noProof="0" dirty="0"/>
              <a:t>; </a:t>
            </a:r>
            <a:r>
              <a:rPr lang="en-US" sz="2000" noProof="0" dirty="0" err="1"/>
              <a:t>tematikus</a:t>
            </a:r>
            <a:r>
              <a:rPr lang="en-US" sz="2000" noProof="0" dirty="0"/>
              <a:t> </a:t>
            </a:r>
            <a:r>
              <a:rPr lang="en-US" sz="2000" noProof="0" dirty="0" err="1"/>
              <a:t>tájékoztató</a:t>
            </a:r>
            <a:r>
              <a:rPr lang="en-US" sz="2000" noProof="0" dirty="0"/>
              <a:t> </a:t>
            </a:r>
            <a:r>
              <a:rPr lang="en-US" sz="2000" noProof="0" dirty="0" err="1"/>
              <a:t>anyagok</a:t>
            </a:r>
            <a:r>
              <a:rPr lang="hu-HU" sz="2000" noProof="0" dirty="0"/>
              <a:t>)</a:t>
            </a:r>
          </a:p>
          <a:p>
            <a:pPr marL="857250" indent="-285750">
              <a:spcAft>
                <a:spcPts val="600"/>
              </a:spcAft>
              <a:buFontTx/>
              <a:buChar char="-"/>
            </a:pPr>
            <a:r>
              <a:rPr lang="hu-HU" sz="2000" b="1" noProof="0" dirty="0"/>
              <a:t>Szakmai konzultációk</a:t>
            </a:r>
            <a:r>
              <a:rPr lang="en-US" sz="2000" b="1" noProof="0" dirty="0"/>
              <a:t> </a:t>
            </a:r>
            <a:r>
              <a:rPr lang="en-US" sz="2000" noProof="0" dirty="0"/>
              <a:t>(</a:t>
            </a:r>
            <a:r>
              <a:rPr lang="en-US" sz="2000" noProof="0" dirty="0" err="1"/>
              <a:t>rendszeresen</a:t>
            </a:r>
            <a:r>
              <a:rPr lang="en-US" sz="2000" noProof="0" dirty="0"/>
              <a:t> </a:t>
            </a:r>
            <a:r>
              <a:rPr lang="en-US" sz="2000" noProof="0" dirty="0" err="1"/>
              <a:t>és</a:t>
            </a:r>
            <a:r>
              <a:rPr lang="en-US" sz="2000" noProof="0" dirty="0"/>
              <a:t> </a:t>
            </a:r>
            <a:r>
              <a:rPr lang="en-US" sz="2000" noProof="0" dirty="0" err="1"/>
              <a:t>szükség</a:t>
            </a:r>
            <a:r>
              <a:rPr lang="en-US" sz="2000" noProof="0" dirty="0"/>
              <a:t> </a:t>
            </a:r>
            <a:r>
              <a:rPr lang="en-US" sz="2000" noProof="0" dirty="0" err="1"/>
              <a:t>szerint</a:t>
            </a:r>
            <a:r>
              <a:rPr lang="en-US" sz="2000" noProof="0" dirty="0"/>
              <a:t>)</a:t>
            </a:r>
            <a:endParaRPr lang="hu-HU" sz="2000" noProof="0" dirty="0"/>
          </a:p>
          <a:p>
            <a:pPr marL="857250" indent="-285750">
              <a:spcAft>
                <a:spcPts val="600"/>
              </a:spcAft>
              <a:buFontTx/>
              <a:buChar char="-"/>
            </a:pPr>
            <a:r>
              <a:rPr lang="hu-HU" sz="2000" b="1" noProof="0" dirty="0"/>
              <a:t>Szakmai cserelátogatások </a:t>
            </a:r>
            <a:r>
              <a:rPr lang="hu-HU" sz="2000" noProof="0" dirty="0"/>
              <a:t>(</a:t>
            </a:r>
            <a:r>
              <a:rPr lang="en-US" sz="2000" noProof="0" dirty="0" err="1"/>
              <a:t>Csehország</a:t>
            </a:r>
            <a:r>
              <a:rPr lang="en-US" sz="2000" noProof="0" dirty="0"/>
              <a:t>, </a:t>
            </a:r>
            <a:r>
              <a:rPr lang="en-US" sz="2000" noProof="0" dirty="0" err="1"/>
              <a:t>Lengyelország</a:t>
            </a:r>
            <a:r>
              <a:rPr lang="en-US" sz="2000" noProof="0" dirty="0"/>
              <a:t>, </a:t>
            </a:r>
            <a:r>
              <a:rPr lang="en-US" sz="2000" noProof="0" dirty="0" err="1"/>
              <a:t>Litvánia</a:t>
            </a:r>
            <a:r>
              <a:rPr lang="hu-HU" sz="2000" noProof="0" dirty="0"/>
              <a:t>)</a:t>
            </a:r>
          </a:p>
          <a:p>
            <a:pPr marL="857250" indent="-285750">
              <a:spcAft>
                <a:spcPts val="600"/>
              </a:spcAft>
              <a:buFontTx/>
              <a:buChar char="-"/>
            </a:pPr>
            <a:r>
              <a:rPr lang="hu-HU" sz="2000" b="1" noProof="0" dirty="0"/>
              <a:t>Projektek eredmények és tapasztalatok megosztása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EF2C4D8-489E-EEE0-EE1F-EBBB8B39733F}"/>
              </a:ext>
            </a:extLst>
          </p:cNvPr>
          <p:cNvSpPr/>
          <p:nvPr/>
        </p:nvSpPr>
        <p:spPr>
          <a:xfrm>
            <a:off x="4953965" y="4421529"/>
            <a:ext cx="6852213" cy="2118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E80846C-49F7-E6C7-CE68-8E5C25A7F6A8}"/>
              </a:ext>
            </a:extLst>
          </p:cNvPr>
          <p:cNvSpPr txBox="1"/>
          <p:nvPr/>
        </p:nvSpPr>
        <p:spPr>
          <a:xfrm>
            <a:off x="6812457" y="4617319"/>
            <a:ext cx="487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noProof="0" dirty="0"/>
              <a:t>A NEXRUR projekt</a:t>
            </a:r>
            <a:r>
              <a:rPr lang="en-US" sz="1200" b="1" noProof="0" dirty="0"/>
              <a:t>: </a:t>
            </a:r>
            <a:r>
              <a:rPr lang="hu-HU" sz="1200" noProof="0" dirty="0"/>
              <a:t>Új generációs fenntartható üzleti</a:t>
            </a:r>
            <a:r>
              <a:rPr lang="en-US" sz="1200" noProof="0" dirty="0"/>
              <a:t> </a:t>
            </a:r>
            <a:r>
              <a:rPr lang="hu-HU" sz="1200" noProof="0" dirty="0"/>
              <a:t>modellek és monitoring a vidék</a:t>
            </a:r>
            <a:r>
              <a:rPr lang="en-US" sz="1200" noProof="0" dirty="0"/>
              <a:t> </a:t>
            </a:r>
            <a:r>
              <a:rPr lang="hu-HU" sz="1200" noProof="0" dirty="0"/>
              <a:t>ellenállóképességének és innovációs</a:t>
            </a:r>
          </a:p>
          <a:p>
            <a:r>
              <a:rPr lang="hu-HU" sz="1200" noProof="0" dirty="0"/>
              <a:t>lehetőségeinek fejlesztése érdekében (22 különböző közösségi esettanulmány: 15 az EU-ban és 7 Kínában.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7D85FFA-FDA8-7921-D136-65883B6F3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9521" y="4524608"/>
            <a:ext cx="1598079" cy="907097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9059710-192D-6FAD-0120-7CFC12A067B4}"/>
              </a:ext>
            </a:extLst>
          </p:cNvPr>
          <p:cNvSpPr txBox="1"/>
          <p:nvPr/>
        </p:nvSpPr>
        <p:spPr>
          <a:xfrm>
            <a:off x="6812456" y="5593529"/>
            <a:ext cx="4871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noProof="0" dirty="0"/>
              <a:t>ACTFAST projekt: </a:t>
            </a:r>
            <a:r>
              <a:rPr lang="hu-HU" sz="1200" noProof="0" dirty="0"/>
              <a:t>Azeurópai</a:t>
            </a:r>
            <a:r>
              <a:rPr lang="en-US" sz="1200" noProof="0" dirty="0"/>
              <a:t> </a:t>
            </a:r>
            <a:r>
              <a:rPr lang="hu-HU" sz="1200" noProof="0" dirty="0"/>
              <a:t>akvakultúra éghajlatváltozáshoz való alkalmazkodásának</a:t>
            </a:r>
            <a:r>
              <a:rPr lang="en-US" sz="1200" noProof="0" dirty="0"/>
              <a:t> </a:t>
            </a:r>
            <a:r>
              <a:rPr lang="hu-HU" sz="1200" noProof="0" dirty="0"/>
              <a:t>elősegítése,</a:t>
            </a:r>
            <a:r>
              <a:rPr lang="en-US" sz="1200" noProof="0" dirty="0"/>
              <a:t> </a:t>
            </a:r>
            <a:r>
              <a:rPr lang="hu-HU" sz="1200" noProof="0" dirty="0"/>
              <a:t>és</a:t>
            </a:r>
            <a:r>
              <a:rPr lang="en-US" sz="1200" noProof="0" dirty="0"/>
              <a:t>  </a:t>
            </a:r>
            <a:r>
              <a:rPr lang="hu-HU" sz="1200" noProof="0" dirty="0"/>
              <a:t>az</a:t>
            </a:r>
            <a:r>
              <a:rPr lang="en-US" sz="1200" noProof="0" dirty="0"/>
              <a:t>   </a:t>
            </a:r>
            <a:r>
              <a:rPr lang="hu-HU" sz="1200" noProof="0" dirty="0"/>
              <a:t>éghajlatváltozás</a:t>
            </a:r>
            <a:r>
              <a:rPr lang="en-US" sz="1200" noProof="0" dirty="0"/>
              <a:t>   </a:t>
            </a:r>
            <a:r>
              <a:rPr lang="hu-HU" sz="1200" noProof="0" dirty="0"/>
              <a:t>hatásainak</a:t>
            </a:r>
            <a:r>
              <a:rPr lang="en-US" sz="1200" noProof="0" dirty="0"/>
              <a:t> </a:t>
            </a:r>
            <a:r>
              <a:rPr lang="hu-HU" sz="1200" noProof="0" dirty="0"/>
              <a:t>enyhítése</a:t>
            </a:r>
            <a:r>
              <a:rPr lang="en-US" sz="1200" noProof="0" dirty="0"/>
              <a:t> </a:t>
            </a:r>
            <a:r>
              <a:rPr lang="hu-HU" sz="1200" noProof="0" dirty="0"/>
              <a:t>új</a:t>
            </a:r>
            <a:r>
              <a:rPr lang="en-US" sz="1200" noProof="0" dirty="0"/>
              <a:t> </a:t>
            </a:r>
            <a:r>
              <a:rPr lang="hu-HU" sz="1200" noProof="0" dirty="0"/>
              <a:t>megoldások</a:t>
            </a:r>
            <a:r>
              <a:rPr lang="en-US" sz="1200" noProof="0" dirty="0"/>
              <a:t> </a:t>
            </a:r>
            <a:r>
              <a:rPr lang="hu-HU" sz="1200" noProof="0" dirty="0"/>
              <a:t>és</a:t>
            </a:r>
            <a:r>
              <a:rPr lang="en-US" sz="1200" noProof="0" dirty="0"/>
              <a:t> </a:t>
            </a:r>
            <a:r>
              <a:rPr lang="hu-HU" sz="1200" noProof="0" dirty="0"/>
              <a:t>eszközök</a:t>
            </a:r>
            <a:r>
              <a:rPr lang="en-US" sz="1200" noProof="0" dirty="0"/>
              <a:t> </a:t>
            </a:r>
            <a:r>
              <a:rPr lang="hu-HU" sz="1200" noProof="0" dirty="0"/>
              <a:t>kidolgozásával</a:t>
            </a:r>
            <a:r>
              <a:rPr lang="en-US" sz="1200" noProof="0" dirty="0"/>
              <a:t>. </a:t>
            </a:r>
            <a:r>
              <a:rPr lang="hu-HU" sz="1200" noProof="0" dirty="0"/>
              <a:t>WP4: Innovatív fejlesztések </a:t>
            </a:r>
            <a:r>
              <a:rPr lang="en-US" sz="1200" noProof="0" dirty="0" err="1"/>
              <a:t>Közép</a:t>
            </a:r>
            <a:r>
              <a:rPr lang="en-US" sz="1200" noProof="0" dirty="0"/>
              <a:t> </a:t>
            </a:r>
            <a:r>
              <a:rPr lang="en-US" sz="1200" noProof="0" dirty="0" err="1"/>
              <a:t>és</a:t>
            </a:r>
            <a:r>
              <a:rPr lang="en-US" sz="1200" noProof="0" dirty="0"/>
              <a:t> Kelet </a:t>
            </a:r>
            <a:r>
              <a:rPr lang="en-US" sz="1200" noProof="0" dirty="0" err="1"/>
              <a:t>Európában</a:t>
            </a:r>
            <a:r>
              <a:rPr lang="hu-HU" sz="1200" noProof="0" dirty="0"/>
              <a:t>.</a:t>
            </a:r>
          </a:p>
        </p:txBody>
      </p:sp>
      <p:pic>
        <p:nvPicPr>
          <p:cNvPr id="12" name="Kép 11" descr="A képen Grafika, clipart, rajz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1C4259D-8D23-3470-AAC5-C8F686E94A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272" y="5583869"/>
            <a:ext cx="775487" cy="828686"/>
          </a:xfrm>
          <a:prstGeom prst="rect">
            <a:avLst/>
          </a:prstGeom>
        </p:spPr>
      </p:pic>
      <p:pic>
        <p:nvPicPr>
          <p:cNvPr id="13" name="Kép 12" descr="A képen szöveg, Grafika, Grafikus tervezés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C341344-DC45-5BBC-1DB9-D8F592851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8405" y="4597235"/>
            <a:ext cx="1486864" cy="869306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1DCC658A-F4A0-F7C3-A37A-C9B74EBB0841}"/>
              </a:ext>
            </a:extLst>
          </p:cNvPr>
          <p:cNvSpPr txBox="1"/>
          <p:nvPr/>
        </p:nvSpPr>
        <p:spPr>
          <a:xfrm>
            <a:off x="1337340" y="5557934"/>
            <a:ext cx="252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www.hunatip.hu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info@hunatip.hu</a:t>
            </a:r>
            <a:endParaRPr lang="en-US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CF661AF-CCEF-9991-9A3D-3C3111577FC7}"/>
              </a:ext>
            </a:extLst>
          </p:cNvPr>
          <p:cNvSpPr txBox="1"/>
          <p:nvPr/>
        </p:nvSpPr>
        <p:spPr>
          <a:xfrm>
            <a:off x="703964" y="920789"/>
            <a:ext cx="10784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b="1" noProof="0" dirty="0">
                <a:solidFill>
                  <a:srgbClr val="C00000"/>
                </a:solidFill>
              </a:rPr>
              <a:t>Az innovációs folyamatok folyamatos támogatása a HUNATiP aktív részvételével együttműködve a</a:t>
            </a:r>
            <a:r>
              <a:rPr lang="en-US" sz="2000" b="1" noProof="0" dirty="0">
                <a:solidFill>
                  <a:srgbClr val="C00000"/>
                </a:solidFill>
              </a:rPr>
              <a:t>z EATiP-</a:t>
            </a:r>
            <a:r>
              <a:rPr lang="en-US" sz="2000" b="1" noProof="0" dirty="0" err="1">
                <a:solidFill>
                  <a:srgbClr val="C00000"/>
                </a:solidFill>
              </a:rPr>
              <a:t>el</a:t>
            </a:r>
            <a:r>
              <a:rPr lang="en-US" sz="2000" b="1" noProof="0" dirty="0">
                <a:solidFill>
                  <a:srgbClr val="C00000"/>
                </a:solidFill>
              </a:rPr>
              <a:t> </a:t>
            </a:r>
            <a:r>
              <a:rPr lang="en-US" sz="2000" b="1" noProof="0" dirty="0" err="1">
                <a:solidFill>
                  <a:srgbClr val="C00000"/>
                </a:solidFill>
              </a:rPr>
              <a:t>és</a:t>
            </a:r>
            <a:r>
              <a:rPr lang="en-US" sz="2000" b="1" noProof="0" dirty="0">
                <a:solidFill>
                  <a:srgbClr val="C00000"/>
                </a:solidFill>
              </a:rPr>
              <a:t> a </a:t>
            </a:r>
            <a:r>
              <a:rPr lang="en-US" sz="2000" b="1" noProof="0" dirty="0" err="1">
                <a:solidFill>
                  <a:srgbClr val="C00000"/>
                </a:solidFill>
              </a:rPr>
              <a:t>hazai</a:t>
            </a:r>
            <a:r>
              <a:rPr lang="hu-HU" sz="2000" b="1" noProof="0" dirty="0">
                <a:solidFill>
                  <a:srgbClr val="C00000"/>
                </a:solidFill>
              </a:rPr>
              <a:t> stratégiai partnerekkel </a:t>
            </a:r>
            <a:r>
              <a:rPr lang="hu-HU" sz="2000" noProof="0" dirty="0">
                <a:solidFill>
                  <a:srgbClr val="C00000"/>
                </a:solidFill>
              </a:rPr>
              <a:t>(AM, MA-HAL, AKI, NACEE)</a:t>
            </a:r>
          </a:p>
        </p:txBody>
      </p:sp>
    </p:spTree>
    <p:extLst>
      <p:ext uri="{BB962C8B-B14F-4D97-AF65-F5344CB8AC3E}">
        <p14:creationId xmlns:p14="http://schemas.microsoft.com/office/powerpoint/2010/main" val="195371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B7275-811D-FD59-8353-467751323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B4A5A4F-4F0C-2695-CBE5-2202B3AA170D}"/>
              </a:ext>
            </a:extLst>
          </p:cNvPr>
          <p:cNvSpPr txBox="1"/>
          <p:nvPr/>
        </p:nvSpPr>
        <p:spPr>
          <a:xfrm>
            <a:off x="643095" y="208343"/>
            <a:ext cx="1116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Magyarország az EUROFISH </a:t>
            </a:r>
            <a:r>
              <a:rPr lang="hu-HU" sz="3200" b="1" noProof="0" dirty="0" err="1">
                <a:solidFill>
                  <a:schemeClr val="tx2"/>
                </a:solidFill>
              </a:rPr>
              <a:t>magazine</a:t>
            </a:r>
            <a:r>
              <a:rPr lang="hu-HU" sz="3200" b="1" noProof="0" dirty="0">
                <a:solidFill>
                  <a:schemeClr val="tx2"/>
                </a:solidFill>
              </a:rPr>
              <a:t> októberi számában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E558C6F-BDF7-8D2A-E8D6-4580A8FE77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612" y="1057551"/>
            <a:ext cx="2558923" cy="331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3D479AC-8EF8-CD13-A3C2-56505E760D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5" y="1057551"/>
            <a:ext cx="3555449" cy="457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F621CA2-D0F0-D6D0-8CE8-11B477ED5D2F}"/>
              </a:ext>
            </a:extLst>
          </p:cNvPr>
          <p:cNvSpPr txBox="1"/>
          <p:nvPr/>
        </p:nvSpPr>
        <p:spPr>
          <a:xfrm>
            <a:off x="7708739" y="1459366"/>
            <a:ext cx="40974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Halastavak vízparamétereinek elektronikus nyomonkövetése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Az AKI gyűjti és elemzi az akvakultúra és a halászat adatait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A “Tógazda” halgazdaság a fenntartható akvakultúra úttörője egyik magyarországi úttörője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Virágzó akvakultúra-kutatás a Debreceni Egyetemen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A MA-HAL a magyar akvakultúra ágazat  összes szereplőjének  érdekeit képviseli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A horgászat Magyarországon magasan szervezett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noProof="0" dirty="0"/>
              <a:t>A HAKI a magyar akvakultúra-kutatási intézményrendszer alappillére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96350C8-E5A6-5F1A-BFEB-4821E9600022}"/>
              </a:ext>
            </a:extLst>
          </p:cNvPr>
          <p:cNvSpPr txBox="1"/>
          <p:nvPr/>
        </p:nvSpPr>
        <p:spPr>
          <a:xfrm>
            <a:off x="4869612" y="4554249"/>
            <a:ext cx="27893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noProof="0" dirty="0"/>
              <a:t>A magyar tógazdasági akvakultúra innovációja változatos formákban valósul meg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6C60B3A-A6FE-FE35-9952-7346AA2B1230}"/>
              </a:ext>
            </a:extLst>
          </p:cNvPr>
          <p:cNvSpPr txBox="1"/>
          <p:nvPr/>
        </p:nvSpPr>
        <p:spPr>
          <a:xfrm>
            <a:off x="643095" y="5819323"/>
            <a:ext cx="355544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cap="all" noProof="0" dirty="0"/>
              <a:t>MAGYARORSZÁG</a:t>
            </a:r>
          </a:p>
          <a:p>
            <a:r>
              <a:rPr lang="hu-HU" sz="1400" b="1" cap="all" noProof="0" dirty="0"/>
              <a:t> A haltermelők igazodnak a változó </a:t>
            </a:r>
            <a:r>
              <a:rPr lang="en-US" sz="1400" b="1" cap="all" dirty="0"/>
              <a:t>IDŐJÁRÁSI </a:t>
            </a:r>
            <a:r>
              <a:rPr lang="hu-HU" sz="1400" b="1" cap="all" noProof="0" dirty="0"/>
              <a:t>körülményekhez</a:t>
            </a:r>
          </a:p>
        </p:txBody>
      </p:sp>
    </p:spTree>
    <p:extLst>
      <p:ext uri="{BB962C8B-B14F-4D97-AF65-F5344CB8AC3E}">
        <p14:creationId xmlns:p14="http://schemas.microsoft.com/office/powerpoint/2010/main" val="391487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794B9-E5F1-90CF-B2AE-AC4C8606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víz, képernyőkép, term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D8D7892-065F-E2AF-8513-BA734E56DE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96432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D889331-6FE5-AA23-F700-263BDE8D8E2B}"/>
              </a:ext>
            </a:extLst>
          </p:cNvPr>
          <p:cNvSpPr txBox="1"/>
          <p:nvPr/>
        </p:nvSpPr>
        <p:spPr>
          <a:xfrm>
            <a:off x="1203766" y="3345084"/>
            <a:ext cx="9838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  <a:p>
            <a:pPr algn="ctr"/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Kérést, észrevételt örömmel fogadunk és készen állunk szakmai konzultációra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hu-HU" sz="2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HUNATIP csapat</a:t>
            </a:r>
            <a:endParaRPr lang="hu-HU" sz="2800" noProof="0" dirty="0">
              <a:solidFill>
                <a:schemeClr val="bg1"/>
              </a:solidFill>
            </a:endParaRPr>
          </a:p>
        </p:txBody>
      </p:sp>
      <p:pic>
        <p:nvPicPr>
          <p:cNvPr id="7" name="Kép 6" descr="A képen szöveg, Grafika, Grafikus tervezés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F8524A8-C08D-5F64-A9EB-8C1FC622D1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0470" y="6097820"/>
            <a:ext cx="911060" cy="5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73961-BD80-A2BF-0CAA-45BCDB24E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AA05DC65-73DC-561E-33B5-01C65CC9D81B}"/>
              </a:ext>
            </a:extLst>
          </p:cNvPr>
          <p:cNvSpPr txBox="1"/>
          <p:nvPr/>
        </p:nvSpPr>
        <p:spPr>
          <a:xfrm>
            <a:off x="612949" y="180870"/>
            <a:ext cx="11193229" cy="110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Az akvakultúra helyzete és fejlődési tendenciái Európában és a világban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2BD55-39EB-AB55-E165-BB2CA9654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61" y="1659879"/>
            <a:ext cx="5918985" cy="291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75D16D-CB67-61BD-7299-CBB6A5589959}"/>
              </a:ext>
            </a:extLst>
          </p:cNvPr>
          <p:cNvSpPr txBox="1"/>
          <p:nvPr/>
        </p:nvSpPr>
        <p:spPr>
          <a:xfrm>
            <a:off x="3530716" y="3217434"/>
            <a:ext cx="131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Akvakultúra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B5E25D9-CC01-80F9-A3F9-DDAB8F92C50F}"/>
              </a:ext>
            </a:extLst>
          </p:cNvPr>
          <p:cNvSpPr txBox="1"/>
          <p:nvPr/>
        </p:nvSpPr>
        <p:spPr>
          <a:xfrm>
            <a:off x="957051" y="3297712"/>
            <a:ext cx="1657109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1200" b="1" noProof="0" dirty="0">
                <a:solidFill>
                  <a:srgbClr val="00B050"/>
                </a:solidFill>
              </a:rPr>
              <a:t>Halászat emberi fogyasztásra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2C12D53-2DFA-9D58-3584-AE283D089737}"/>
              </a:ext>
            </a:extLst>
          </p:cNvPr>
          <p:cNvSpPr txBox="1"/>
          <p:nvPr/>
        </p:nvSpPr>
        <p:spPr>
          <a:xfrm>
            <a:off x="968626" y="2382865"/>
            <a:ext cx="131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noProof="0">
                <a:solidFill>
                  <a:srgbClr val="FF0000"/>
                </a:solidFill>
              </a:rPr>
              <a:t>Halászat összes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47AEB97-39F1-D955-C2BF-59594FBE4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56" y="1659879"/>
            <a:ext cx="5087060" cy="311511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EFE25BF-9983-E502-C6F8-3F9122DF6E5C}"/>
              </a:ext>
            </a:extLst>
          </p:cNvPr>
          <p:cNvSpPr txBox="1"/>
          <p:nvPr/>
        </p:nvSpPr>
        <p:spPr>
          <a:xfrm>
            <a:off x="7335089" y="3036102"/>
            <a:ext cx="64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noProof="0" dirty="0">
                <a:solidFill>
                  <a:srgbClr val="C00000"/>
                </a:solidFill>
              </a:rPr>
              <a:t>Afrika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5B61970-70C0-80E8-22CB-A1A9A4D0D4CD}"/>
              </a:ext>
            </a:extLst>
          </p:cNvPr>
          <p:cNvSpPr txBox="1"/>
          <p:nvPr/>
        </p:nvSpPr>
        <p:spPr>
          <a:xfrm>
            <a:off x="8185989" y="3036102"/>
            <a:ext cx="577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Ázsia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D807DB9-760E-FA1E-583D-2A9DCACB40D9}"/>
              </a:ext>
            </a:extLst>
          </p:cNvPr>
          <p:cNvSpPr txBox="1"/>
          <p:nvPr/>
        </p:nvSpPr>
        <p:spPr>
          <a:xfrm>
            <a:off x="8973389" y="3042296"/>
            <a:ext cx="64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noProof="0" dirty="0">
                <a:solidFill>
                  <a:schemeClr val="accent1">
                    <a:lumMod val="75000"/>
                  </a:schemeClr>
                </a:solidFill>
              </a:rPr>
              <a:t>Európa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CFD5A14-C77A-7D0F-B082-086876799A20}"/>
              </a:ext>
            </a:extLst>
          </p:cNvPr>
          <p:cNvSpPr txBox="1"/>
          <p:nvPr/>
        </p:nvSpPr>
        <p:spPr>
          <a:xfrm>
            <a:off x="7252539" y="4228373"/>
            <a:ext cx="806450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1000" b="1" noProof="0" dirty="0">
                <a:solidFill>
                  <a:srgbClr val="00B050"/>
                </a:solidFill>
              </a:rPr>
              <a:t>Észak Amerika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F62F8B3-36F7-0772-21A3-698465617861}"/>
              </a:ext>
            </a:extLst>
          </p:cNvPr>
          <p:cNvSpPr txBox="1"/>
          <p:nvPr/>
        </p:nvSpPr>
        <p:spPr>
          <a:xfrm>
            <a:off x="8071689" y="4228372"/>
            <a:ext cx="806450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1000" b="1" noProof="0" dirty="0">
                <a:solidFill>
                  <a:schemeClr val="accent2"/>
                </a:solidFill>
              </a:rPr>
              <a:t>Latin Amerika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5433D12-DE9F-6216-3911-3619EE9D550F}"/>
              </a:ext>
            </a:extLst>
          </p:cNvPr>
          <p:cNvSpPr txBox="1"/>
          <p:nvPr/>
        </p:nvSpPr>
        <p:spPr>
          <a:xfrm>
            <a:off x="8897189" y="4258635"/>
            <a:ext cx="806450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1000" b="1" noProof="0" dirty="0">
                <a:solidFill>
                  <a:srgbClr val="FFC000"/>
                </a:solidFill>
              </a:rPr>
              <a:t>Óceánia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62E3CA-86D1-3352-30FC-2B164B405F59}"/>
              </a:ext>
            </a:extLst>
          </p:cNvPr>
          <p:cNvSpPr txBox="1"/>
          <p:nvPr/>
        </p:nvSpPr>
        <p:spPr>
          <a:xfrm>
            <a:off x="10217989" y="4258635"/>
            <a:ext cx="806450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1000" b="1" noProof="0" dirty="0">
                <a:solidFill>
                  <a:schemeClr val="accent4">
                    <a:lumMod val="75000"/>
                  </a:schemeClr>
                </a:solidFill>
              </a:rPr>
              <a:t>Világ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83FD5FD-F8CE-E5E8-56E4-732B9420E84D}"/>
              </a:ext>
            </a:extLst>
          </p:cNvPr>
          <p:cNvSpPr txBox="1"/>
          <p:nvPr/>
        </p:nvSpPr>
        <p:spPr>
          <a:xfrm>
            <a:off x="6592205" y="4971492"/>
            <a:ext cx="511601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noProof="0" dirty="0"/>
              <a:t>A 2022. évi halfogyasztás 2050-ben történő fenntartásához szükséges termelés növekedés</a:t>
            </a:r>
            <a:endParaRPr lang="en-US" sz="1600" b="1" noProof="0" dirty="0"/>
          </a:p>
          <a:p>
            <a:pPr algn="ctr"/>
            <a:r>
              <a:rPr lang="en-US" sz="1100" dirty="0"/>
              <a:t>(Forrás: FAO's 2024 State of World Fisheries and Aquaculture (SOFIA) report)</a:t>
            </a:r>
            <a:endParaRPr lang="hu-HU" sz="1100" noProof="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C37C474-1C7F-95A8-23B6-01969DAD5E21}"/>
              </a:ext>
            </a:extLst>
          </p:cNvPr>
          <p:cNvSpPr txBox="1"/>
          <p:nvPr/>
        </p:nvSpPr>
        <p:spPr>
          <a:xfrm>
            <a:off x="747247" y="4971492"/>
            <a:ext cx="511601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noProof="0" dirty="0"/>
              <a:t>A világ halászatának és akvakultúra termelésének várható trendje 2034-ig</a:t>
            </a:r>
            <a:endParaRPr lang="en-US" sz="1600" b="1" noProof="0" dirty="0"/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Forrás:OECD-FAO</a:t>
            </a:r>
            <a:r>
              <a:rPr lang="en-US" sz="1100" dirty="0"/>
              <a:t> Agricultural Outlook 2025-2034) </a:t>
            </a:r>
            <a:endParaRPr lang="hu-HU" sz="1100" noProof="0" dirty="0"/>
          </a:p>
        </p:txBody>
      </p:sp>
    </p:spTree>
    <p:extLst>
      <p:ext uri="{BB962C8B-B14F-4D97-AF65-F5344CB8AC3E}">
        <p14:creationId xmlns:p14="http://schemas.microsoft.com/office/powerpoint/2010/main" val="408603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BFC6-986F-5EED-C140-6ADCC7BD3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3FA59EE1-5CC4-BD13-53BB-571C794861A2}"/>
              </a:ext>
            </a:extLst>
          </p:cNvPr>
          <p:cNvSpPr txBox="1"/>
          <p:nvPr/>
        </p:nvSpPr>
        <p:spPr>
          <a:xfrm>
            <a:off x="602901" y="208343"/>
            <a:ext cx="11203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Az akvakultúra helyzete és fejlődési tendenciái Magyarországon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0D83E2-A164-27D3-4B29-D399E2D8F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45274"/>
              </p:ext>
            </p:extLst>
          </p:nvPr>
        </p:nvGraphicFramePr>
        <p:xfrm>
          <a:off x="513144" y="1574158"/>
          <a:ext cx="5582855" cy="344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4E7841-1C83-B9FE-8672-EA9E2B31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29883"/>
              </p:ext>
            </p:extLst>
          </p:nvPr>
        </p:nvGraphicFramePr>
        <p:xfrm>
          <a:off x="6353637" y="1574157"/>
          <a:ext cx="5325219" cy="344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53AF699F-75D4-7365-E04E-DE6D8036AEC1}"/>
              </a:ext>
            </a:extLst>
          </p:cNvPr>
          <p:cNvSpPr txBox="1"/>
          <p:nvPr/>
        </p:nvSpPr>
        <p:spPr>
          <a:xfrm>
            <a:off x="2164243" y="1596240"/>
            <a:ext cx="297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noProof="0" dirty="0"/>
              <a:t>Tógazdasági haltermelés</a:t>
            </a:r>
            <a:endParaRPr lang="hu-HU" sz="1400" noProof="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7C3868A-F24C-D5C1-9743-0123322C7922}"/>
              </a:ext>
            </a:extLst>
          </p:cNvPr>
          <p:cNvSpPr txBox="1"/>
          <p:nvPr/>
        </p:nvSpPr>
        <p:spPr>
          <a:xfrm>
            <a:off x="7346379" y="1643322"/>
            <a:ext cx="39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noProof="0" dirty="0"/>
              <a:t>Haltermelés intenzív rendszerekben</a:t>
            </a:r>
            <a:endParaRPr lang="hu-HU" sz="1200" noProof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701236F-EE23-2E09-4A23-D8C97B9CFEA2}"/>
              </a:ext>
            </a:extLst>
          </p:cNvPr>
          <p:cNvSpPr txBox="1"/>
          <p:nvPr/>
        </p:nvSpPr>
        <p:spPr>
          <a:xfrm rot="16200000">
            <a:off x="-13901" y="2731626"/>
            <a:ext cx="1284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noProof="0" dirty="0"/>
              <a:t>tonna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2C3716-641D-1713-DC5E-FF1491709ED6}"/>
              </a:ext>
            </a:extLst>
          </p:cNvPr>
          <p:cNvSpPr txBox="1"/>
          <p:nvPr/>
        </p:nvSpPr>
        <p:spPr>
          <a:xfrm rot="16200000">
            <a:off x="5849742" y="2826153"/>
            <a:ext cx="1284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noProof="0" dirty="0"/>
              <a:t>tonna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9CD5BD1-1FB5-3487-6E71-3508BF677ADC}"/>
              </a:ext>
            </a:extLst>
          </p:cNvPr>
          <p:cNvSpPr txBox="1"/>
          <p:nvPr/>
        </p:nvSpPr>
        <p:spPr>
          <a:xfrm>
            <a:off x="3650863" y="5172329"/>
            <a:ext cx="5582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b="1" noProof="0" dirty="0"/>
              <a:t>A termelés volumenének/értékének növelése</a:t>
            </a:r>
          </a:p>
          <a:p>
            <a:pPr marL="285750" indent="-285750">
              <a:buFontTx/>
              <a:buChar char="-"/>
            </a:pPr>
            <a:r>
              <a:rPr lang="hu-HU" noProof="0" dirty="0"/>
              <a:t>Jövedelmezőség növelése, illetve megtartása</a:t>
            </a:r>
          </a:p>
          <a:p>
            <a:pPr marL="285750" indent="-285750">
              <a:buFontTx/>
              <a:buChar char="-"/>
            </a:pPr>
            <a:r>
              <a:rPr lang="hu-HU" noProof="0" dirty="0"/>
              <a:t>A gazdálkodás stabilitásának növelése</a:t>
            </a:r>
          </a:p>
          <a:p>
            <a:pPr marL="285750" indent="-285750">
              <a:buFontTx/>
              <a:buChar char="-"/>
            </a:pPr>
            <a:r>
              <a:rPr lang="hu-HU" noProof="0" dirty="0"/>
              <a:t>Választék bővítése </a:t>
            </a:r>
          </a:p>
          <a:p>
            <a:pPr marL="285750" indent="-285750">
              <a:buFontTx/>
              <a:buChar char="-"/>
            </a:pPr>
            <a:r>
              <a:rPr lang="hu-HU" noProof="0" dirty="0"/>
              <a:t>Fenntar</a:t>
            </a:r>
            <a:r>
              <a:rPr lang="en-US" noProof="0" dirty="0"/>
              <a:t>t</a:t>
            </a:r>
            <a:r>
              <a:rPr lang="hu-HU" noProof="0" dirty="0"/>
              <a:t>hatóság növelése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2EE5F38-3710-CBB8-B0D0-3357E56202DF}"/>
              </a:ext>
            </a:extLst>
          </p:cNvPr>
          <p:cNvSpPr txBox="1"/>
          <p:nvPr/>
        </p:nvSpPr>
        <p:spPr>
          <a:xfrm>
            <a:off x="10038145" y="637680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0" dirty="0"/>
              <a:t>Forrás: AKI,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4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EA345-FA81-E82F-1550-D549F449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4824661-24A1-97B5-75CE-AF5C199FC16C}"/>
              </a:ext>
            </a:extLst>
          </p:cNvPr>
          <p:cNvSpPr txBox="1"/>
          <p:nvPr/>
        </p:nvSpPr>
        <p:spPr>
          <a:xfrm>
            <a:off x="640467" y="208343"/>
            <a:ext cx="11165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Az akvakultúra helyzete és fejlődési tendenciái Magyarországon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207505-182B-6991-28E0-C6069358C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3339"/>
              </p:ext>
            </p:extLst>
          </p:nvPr>
        </p:nvGraphicFramePr>
        <p:xfrm>
          <a:off x="640466" y="1608882"/>
          <a:ext cx="6679457" cy="399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86F299C1-9BB3-37D9-D7E3-B9BDBEDF6DDF}"/>
              </a:ext>
            </a:extLst>
          </p:cNvPr>
          <p:cNvSpPr txBox="1"/>
          <p:nvPr/>
        </p:nvSpPr>
        <p:spPr>
          <a:xfrm>
            <a:off x="3062569" y="1608882"/>
            <a:ext cx="303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noProof="0" dirty="0"/>
              <a:t>Halfogyasztás</a:t>
            </a:r>
            <a:r>
              <a:rPr lang="en-US" noProof="0" dirty="0"/>
              <a:t> (Forrás: AKI)</a:t>
            </a:r>
            <a:endParaRPr lang="hu-HU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C3B48C3-852B-6FB9-1AEB-8948D8DCDEF2}"/>
              </a:ext>
            </a:extLst>
          </p:cNvPr>
          <p:cNvSpPr txBox="1"/>
          <p:nvPr/>
        </p:nvSpPr>
        <p:spPr>
          <a:xfrm rot="16200000">
            <a:off x="236022" y="3290500"/>
            <a:ext cx="1284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noProof="0" dirty="0"/>
              <a:t>kg/év/fő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4B7864F-D3FC-EC98-2381-BEBF4D8BBE57}"/>
              </a:ext>
            </a:extLst>
          </p:cNvPr>
          <p:cNvSpPr txBox="1"/>
          <p:nvPr/>
        </p:nvSpPr>
        <p:spPr>
          <a:xfrm>
            <a:off x="513145" y="5729347"/>
            <a:ext cx="558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noProof="0" dirty="0"/>
              <a:t>A halfogyasztás további növelése</a:t>
            </a:r>
          </a:p>
          <a:p>
            <a:pPr marL="285750" indent="-285750">
              <a:buFontTx/>
              <a:buChar char="-"/>
            </a:pPr>
            <a:r>
              <a:rPr lang="hu-HU" noProof="0" dirty="0">
                <a:solidFill>
                  <a:srgbClr val="C00000"/>
                </a:solidFill>
              </a:rPr>
              <a:t>A hazai haltermékek részaranyának növelése</a:t>
            </a:r>
            <a:r>
              <a:rPr lang="en-US" noProof="0" dirty="0">
                <a:solidFill>
                  <a:srgbClr val="C00000"/>
                </a:solidFill>
              </a:rPr>
              <a:t> </a:t>
            </a:r>
            <a:r>
              <a:rPr lang="en-US" noProof="0" dirty="0"/>
              <a:t>(import </a:t>
            </a:r>
            <a:r>
              <a:rPr lang="en-US" noProof="0" dirty="0" err="1"/>
              <a:t>termékek</a:t>
            </a:r>
            <a:r>
              <a:rPr lang="en-US" noProof="0" dirty="0"/>
              <a:t> </a:t>
            </a:r>
            <a:r>
              <a:rPr lang="en-US" noProof="0" dirty="0" err="1"/>
              <a:t>részaránya</a:t>
            </a:r>
            <a:r>
              <a:rPr lang="en-US" noProof="0" dirty="0"/>
              <a:t> 80%)</a:t>
            </a:r>
            <a:endParaRPr lang="hu-HU" noProof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0EC501A-F635-95D8-A9BE-205B4B5640D2}"/>
              </a:ext>
            </a:extLst>
          </p:cNvPr>
          <p:cNvSpPr txBox="1"/>
          <p:nvPr/>
        </p:nvSpPr>
        <p:spPr>
          <a:xfrm>
            <a:off x="7708740" y="1582839"/>
            <a:ext cx="31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EUROBAROMETER,  2025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C58711D-DB97-D90B-A93E-4A3D7B780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147" y="1978214"/>
            <a:ext cx="2356169" cy="156992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A2FA4599-C6FA-F0CC-5255-720AA5C9072B}"/>
              </a:ext>
            </a:extLst>
          </p:cNvPr>
          <p:cNvSpPr txBox="1"/>
          <p:nvPr/>
        </p:nvSpPr>
        <p:spPr>
          <a:xfrm>
            <a:off x="7607461" y="3773660"/>
            <a:ext cx="4395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noProof="0" dirty="0"/>
              <a:t>A 2021-es felmérés óta a halfogyasztás gyakorisága csökken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noProof="0" dirty="0"/>
              <a:t>4%-</a:t>
            </a:r>
            <a:r>
              <a:rPr lang="hu-HU" sz="1600" noProof="0" dirty="0" err="1"/>
              <a:t>al</a:t>
            </a:r>
            <a:r>
              <a:rPr lang="hu-HU" sz="1600" noProof="0" dirty="0"/>
              <a:t> csökkert a hetente egyszer halászati ​​és akvakultúra-termékeket fogyasztók aránya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noProof="0" dirty="0"/>
              <a:t>A korábban otthon halat soha nem fogyasztók aránya 4 %-</a:t>
            </a:r>
            <a:r>
              <a:rPr lang="hu-HU" sz="1600" noProof="0" dirty="0" err="1"/>
              <a:t>al</a:t>
            </a:r>
            <a:r>
              <a:rPr lang="hu-HU" sz="1600" noProof="0" dirty="0"/>
              <a:t> növekedett (15%)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noProof="0" dirty="0"/>
              <a:t>A termékek ára vált a legfontosabb tényezővé (55%) a vásárlási döntésekben</a:t>
            </a:r>
          </a:p>
        </p:txBody>
      </p:sp>
    </p:spTree>
    <p:extLst>
      <p:ext uri="{BB962C8B-B14F-4D97-AF65-F5344CB8AC3E}">
        <p14:creationId xmlns:p14="http://schemas.microsoft.com/office/powerpoint/2010/main" val="269495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F3B3-11CA-DC20-D48C-B1238E31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1C2D10B-6EF0-6252-47CE-963973CAE840}"/>
              </a:ext>
            </a:extLst>
          </p:cNvPr>
          <p:cNvSpPr txBox="1"/>
          <p:nvPr/>
        </p:nvSpPr>
        <p:spPr>
          <a:xfrm>
            <a:off x="643095" y="208343"/>
            <a:ext cx="1116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Az akvakultúra fejlesztés főbb kihívásai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EA0847-BE49-B734-8422-C3A0CA9326A6}"/>
              </a:ext>
            </a:extLst>
          </p:cNvPr>
          <p:cNvSpPr txBox="1"/>
          <p:nvPr/>
        </p:nvSpPr>
        <p:spPr>
          <a:xfrm>
            <a:off x="1114697" y="1285151"/>
            <a:ext cx="498130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Hozzáférés a területhez és a vízhez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Szabályozási és adminisztratív eljárások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Állategészségügy és közegészségügy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Az éghajlatváltozáshoz való alkalmazkodás és a hatások  mérséklése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Termelői és piaci szervezetek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noProof="0" dirty="0"/>
              <a:t>Ter</a:t>
            </a:r>
            <a:r>
              <a:rPr lang="hu-HU" sz="1600" noProof="0" dirty="0" err="1"/>
              <a:t>mékminőség</a:t>
            </a:r>
            <a:r>
              <a:rPr lang="hu-HU" sz="1600" noProof="0" dirty="0"/>
              <a:t> és a nyomon követhetőség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Diverzifikáció és értéknövelés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Környezetvédelmi teljesítmény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Állatjólét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Kommunikáció az uniós </a:t>
            </a:r>
            <a:r>
              <a:rPr lang="hu-HU" sz="1600" noProof="0" dirty="0" err="1"/>
              <a:t>akvakultúráról</a:t>
            </a:r>
            <a:endParaRPr lang="hu-HU" sz="1600" noProof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Integráció a helyi közösségekbe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Adatok és monitoring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Tudás és innováció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1B3E15E-105A-08A6-BBE6-568DE24E5C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053" y="1285151"/>
            <a:ext cx="619609" cy="75329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544104E-151C-8BB8-5BDF-C1508D99B6BF}"/>
              </a:ext>
            </a:extLst>
          </p:cNvPr>
          <p:cNvSpPr txBox="1"/>
          <p:nvPr/>
        </p:nvSpPr>
        <p:spPr>
          <a:xfrm>
            <a:off x="2251500" y="5769088"/>
            <a:ext cx="3117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/>
              <a:t>Nemzeti</a:t>
            </a:r>
            <a:r>
              <a:rPr lang="en-US" sz="1200" b="1" i="1" dirty="0"/>
              <a:t> Akvakultúra </a:t>
            </a:r>
            <a:r>
              <a:rPr lang="en-US" sz="1200" b="1" i="1" dirty="0" err="1"/>
              <a:t>Stratégiai</a:t>
            </a:r>
            <a:r>
              <a:rPr lang="en-US" sz="1200" b="1" i="1" dirty="0"/>
              <a:t> Terv, 2022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C4A9300-4619-2ECF-2146-D58B5E284E09}"/>
              </a:ext>
            </a:extLst>
          </p:cNvPr>
          <p:cNvSpPr txBox="1"/>
          <p:nvPr/>
        </p:nvSpPr>
        <p:spPr>
          <a:xfrm>
            <a:off x="6968171" y="1285151"/>
            <a:ext cx="466779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Túlzott bürokrácia és bonyolult engedélyezési eljárások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A környezetvédelem túlszabályozása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Az </a:t>
            </a:r>
            <a:r>
              <a:rPr lang="hu-HU" sz="1600" noProof="0" dirty="0" err="1"/>
              <a:t>akvakultúráért</a:t>
            </a:r>
            <a:r>
              <a:rPr lang="hu-HU" sz="1600" noProof="0" dirty="0"/>
              <a:t> felelős illetékes hatóságok (nemzeti és regionális szinten) nehezen értik, rangsorolják és kezelik a környezetvédelmi jogszabályok végrehajtását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 A mezőgazdasággal és a halászattal ellentétben nincs közös akvakultúra-politika az EU-ban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Egyenlőtlen versenyfeltételek az importtal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Importfüggőség. Jelenleg csak 35%-os az önellátás a vízi élelmiszerekből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noProof="0" dirty="0"/>
              <a:t>Az EU-ban termelt fajok folyamatos fajspecifikus piaci támogatásának hiánya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5E9D22C7-0E8F-834E-11D0-CB18C15A64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697" y="1285151"/>
            <a:ext cx="762247" cy="50494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54AFCD21-93EA-92BB-42AA-17803CA82E9F}"/>
              </a:ext>
            </a:extLst>
          </p:cNvPr>
          <p:cNvSpPr txBox="1"/>
          <p:nvPr/>
        </p:nvSpPr>
        <p:spPr>
          <a:xfrm>
            <a:off x="10573212" y="5747911"/>
            <a:ext cx="1345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FEAP, 2025</a:t>
            </a:r>
          </a:p>
        </p:txBody>
      </p:sp>
    </p:spTree>
    <p:extLst>
      <p:ext uri="{BB962C8B-B14F-4D97-AF65-F5344CB8AC3E}">
        <p14:creationId xmlns:p14="http://schemas.microsoft.com/office/powerpoint/2010/main" val="173991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4CCA-118E-A0E6-16AC-525A488FF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E3A326B-C3A9-A9B3-E693-8675031D68CD}"/>
              </a:ext>
            </a:extLst>
          </p:cNvPr>
          <p:cNvSpPr txBox="1"/>
          <p:nvPr/>
        </p:nvSpPr>
        <p:spPr>
          <a:xfrm>
            <a:off x="682907" y="208343"/>
            <a:ext cx="111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Innováció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FAD8718-A835-45CC-3770-D2AF01EA7AB6}"/>
              </a:ext>
            </a:extLst>
          </p:cNvPr>
          <p:cNvSpPr txBox="1"/>
          <p:nvPr/>
        </p:nvSpPr>
        <p:spPr>
          <a:xfrm>
            <a:off x="682906" y="793118"/>
            <a:ext cx="11123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noProof="0" dirty="0"/>
              <a:t>“A 21. század gyorsan változó világában az innováció a jövő alakításának kulcsa.” </a:t>
            </a:r>
            <a:r>
              <a:rPr lang="hu-HU" i="1" noProof="0" dirty="0"/>
              <a:t>Prof. Somogyi Róbert</a:t>
            </a:r>
          </a:p>
        </p:txBody>
      </p:sp>
      <p:pic>
        <p:nvPicPr>
          <p:cNvPr id="9" name="Kép 8" descr="A képen hal, Uszony, Tengeri emlős, cáp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2F81DD2-28EF-76E4-6496-8B3BF4F4DE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47" y="1275676"/>
            <a:ext cx="1932221" cy="143848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26CED0C-3735-07BB-1575-3E452945F1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176" y="1268225"/>
            <a:ext cx="1932221" cy="1449166"/>
          </a:xfrm>
          <a:prstGeom prst="rect">
            <a:avLst/>
          </a:prstGeom>
          <a:noFill/>
        </p:spPr>
      </p:pic>
      <p:sp>
        <p:nvSpPr>
          <p:cNvPr id="36" name="Téglalap 35">
            <a:extLst>
              <a:ext uri="{FF2B5EF4-FFF2-40B4-BE49-F238E27FC236}">
                <a16:creationId xmlns:a16="http://schemas.microsoft.com/office/drawing/2014/main" id="{4380655F-474A-CCD7-8A0A-C304AE430AA2}"/>
              </a:ext>
            </a:extLst>
          </p:cNvPr>
          <p:cNvSpPr/>
          <p:nvPr/>
        </p:nvSpPr>
        <p:spPr>
          <a:xfrm>
            <a:off x="5602146" y="2897717"/>
            <a:ext cx="6204031" cy="3621068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Kép 36" descr="A képen kültéri, víz, hajó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443DEE0-7195-B21F-224C-DE3B620D48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339" y="4019404"/>
            <a:ext cx="2168581" cy="1449166"/>
          </a:xfrm>
          <a:prstGeom prst="rect">
            <a:avLst/>
          </a:prstGeom>
        </p:spPr>
      </p:pic>
      <p:sp>
        <p:nvSpPr>
          <p:cNvPr id="38" name="Téglalap: lekerekített 37">
            <a:extLst>
              <a:ext uri="{FF2B5EF4-FFF2-40B4-BE49-F238E27FC236}">
                <a16:creationId xmlns:a16="http://schemas.microsoft.com/office/drawing/2014/main" id="{511659E4-176D-5D48-5AE5-C5B25BD1FC7C}"/>
              </a:ext>
            </a:extLst>
          </p:cNvPr>
          <p:cNvSpPr/>
          <p:nvPr/>
        </p:nvSpPr>
        <p:spPr>
          <a:xfrm>
            <a:off x="8736979" y="4506706"/>
            <a:ext cx="856526" cy="4745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FEDE3717-891A-B275-753C-66A96B758DF9}"/>
              </a:ext>
            </a:extLst>
          </p:cNvPr>
          <p:cNvSpPr txBox="1"/>
          <p:nvPr/>
        </p:nvSpPr>
        <p:spPr>
          <a:xfrm>
            <a:off x="8736979" y="4577620"/>
            <a:ext cx="856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noProof="0" dirty="0"/>
              <a:t>Érzékelők</a:t>
            </a:r>
          </a:p>
        </p:txBody>
      </p:sp>
      <p:sp>
        <p:nvSpPr>
          <p:cNvPr id="40" name="Téglalap: lekerekített 39">
            <a:extLst>
              <a:ext uri="{FF2B5EF4-FFF2-40B4-BE49-F238E27FC236}">
                <a16:creationId xmlns:a16="http://schemas.microsoft.com/office/drawing/2014/main" id="{BBC4245E-0AAF-1702-A5B1-7A39DB6C985D}"/>
              </a:ext>
            </a:extLst>
          </p:cNvPr>
          <p:cNvSpPr/>
          <p:nvPr/>
        </p:nvSpPr>
        <p:spPr>
          <a:xfrm>
            <a:off x="5781637" y="3169978"/>
            <a:ext cx="856526" cy="4745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41" name="Kocka 40">
            <a:extLst>
              <a:ext uri="{FF2B5EF4-FFF2-40B4-BE49-F238E27FC236}">
                <a16:creationId xmlns:a16="http://schemas.microsoft.com/office/drawing/2014/main" id="{8723128E-C7AE-FA24-19B6-EB2DA46195B2}"/>
              </a:ext>
            </a:extLst>
          </p:cNvPr>
          <p:cNvSpPr/>
          <p:nvPr/>
        </p:nvSpPr>
        <p:spPr>
          <a:xfrm>
            <a:off x="10034068" y="3062870"/>
            <a:ext cx="856526" cy="1194731"/>
          </a:xfrm>
          <a:prstGeom prst="cube">
            <a:avLst>
              <a:gd name="adj" fmla="val 12838"/>
            </a:avLst>
          </a:prstGeom>
          <a:solidFill>
            <a:schemeClr val="bg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605DA7AE-9C24-234D-3DD2-B6BBF1C32E4A}"/>
              </a:ext>
            </a:extLst>
          </p:cNvPr>
          <p:cNvSpPr txBox="1"/>
          <p:nvPr/>
        </p:nvSpPr>
        <p:spPr>
          <a:xfrm>
            <a:off x="10034068" y="3521735"/>
            <a:ext cx="856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noProof="0" dirty="0"/>
              <a:t>Szerver</a:t>
            </a:r>
          </a:p>
        </p:txBody>
      </p: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9F2500FB-50F1-17E9-8515-FFDB563D808B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6638163" y="3407259"/>
            <a:ext cx="339590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AA18C766-8C60-F61E-7338-62AF6B5594EE}"/>
              </a:ext>
            </a:extLst>
          </p:cNvPr>
          <p:cNvSpPr txBox="1"/>
          <p:nvPr/>
        </p:nvSpPr>
        <p:spPr>
          <a:xfrm>
            <a:off x="5781637" y="3268759"/>
            <a:ext cx="856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noProof="0" dirty="0"/>
              <a:t>Vezérlők</a:t>
            </a:r>
          </a:p>
        </p:txBody>
      </p:sp>
      <p:cxnSp>
        <p:nvCxnSpPr>
          <p:cNvPr id="45" name="Összekötő: szögletes 44">
            <a:extLst>
              <a:ext uri="{FF2B5EF4-FFF2-40B4-BE49-F238E27FC236}">
                <a16:creationId xmlns:a16="http://schemas.microsoft.com/office/drawing/2014/main" id="{5243E789-33C0-7F45-CA33-39BB3C70DB66}"/>
              </a:ext>
            </a:extLst>
          </p:cNvPr>
          <p:cNvCxnSpPr>
            <a:cxnSpLocks/>
            <a:stCxn id="40" idx="2"/>
            <a:endCxn id="37" idx="1"/>
          </p:cNvCxnSpPr>
          <p:nvPr/>
        </p:nvCxnSpPr>
        <p:spPr>
          <a:xfrm rot="16200000" flipH="1">
            <a:off x="5989896" y="3864543"/>
            <a:ext cx="1099447" cy="659439"/>
          </a:xfrm>
          <a:prstGeom prst="bentConnector2">
            <a:avLst/>
          </a:prstGeom>
          <a:ln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Összekötő: szögletes 45">
            <a:extLst>
              <a:ext uri="{FF2B5EF4-FFF2-40B4-BE49-F238E27FC236}">
                <a16:creationId xmlns:a16="http://schemas.microsoft.com/office/drawing/2014/main" id="{D9BDC9A3-9F51-D551-6C12-3FB2A0365883}"/>
              </a:ext>
            </a:extLst>
          </p:cNvPr>
          <p:cNvCxnSpPr>
            <a:cxnSpLocks/>
            <a:stCxn id="38" idx="0"/>
          </p:cNvCxnSpPr>
          <p:nvPr/>
        </p:nvCxnSpPr>
        <p:spPr>
          <a:xfrm rot="5400000" flipH="1" flipV="1">
            <a:off x="9356005" y="3828641"/>
            <a:ext cx="487302" cy="868828"/>
          </a:xfrm>
          <a:prstGeom prst="bentConnector2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églalap 46">
            <a:extLst>
              <a:ext uri="{FF2B5EF4-FFF2-40B4-BE49-F238E27FC236}">
                <a16:creationId xmlns:a16="http://schemas.microsoft.com/office/drawing/2014/main" id="{3D81D8EA-971F-28FD-3AD4-836BA28A4A77}"/>
              </a:ext>
            </a:extLst>
          </p:cNvPr>
          <p:cNvSpPr/>
          <p:nvPr/>
        </p:nvSpPr>
        <p:spPr>
          <a:xfrm>
            <a:off x="9907411" y="4494882"/>
            <a:ext cx="122625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96288473-CD68-65F6-CAA8-6B08A74CADC6}"/>
              </a:ext>
            </a:extLst>
          </p:cNvPr>
          <p:cNvSpPr txBox="1"/>
          <p:nvPr/>
        </p:nvSpPr>
        <p:spPr>
          <a:xfrm>
            <a:off x="9918321" y="4506707"/>
            <a:ext cx="122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noProof="0" dirty="0"/>
              <a:t>MI algoritmus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FC83EA01-FD54-A098-3245-20612E7D47EE}"/>
              </a:ext>
            </a:extLst>
          </p:cNvPr>
          <p:cNvSpPr txBox="1"/>
          <p:nvPr/>
        </p:nvSpPr>
        <p:spPr>
          <a:xfrm>
            <a:off x="9697359" y="5001579"/>
            <a:ext cx="1942997" cy="135421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1200" b="1" noProof="0" dirty="0"/>
              <a:t>Alkalmazások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000" noProof="0" dirty="0"/>
              <a:t>Intelligens takarmányozó rendszerek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000" noProof="0" dirty="0"/>
              <a:t>Vízminőség szabályozás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000" noProof="0" dirty="0"/>
              <a:t> Betegség felismerés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000" noProof="0" dirty="0"/>
              <a:t>Biomassza becslés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000" noProof="0" dirty="0"/>
              <a:t>Viselkedés megfigyelés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000" noProof="0" dirty="0"/>
              <a:t>stb.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7FD822D5-857F-BE25-C88B-DD8D35015750}"/>
              </a:ext>
            </a:extLst>
          </p:cNvPr>
          <p:cNvSpPr txBox="1"/>
          <p:nvPr/>
        </p:nvSpPr>
        <p:spPr>
          <a:xfrm>
            <a:off x="7219393" y="3126095"/>
            <a:ext cx="28088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noProof="0" dirty="0"/>
              <a:t>Vezeték nélküli adatátvitel</a:t>
            </a:r>
          </a:p>
        </p:txBody>
      </p: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C2CFBF12-3F3C-7C0E-0C2B-6B2ABB6020F0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0407351" y="4257601"/>
            <a:ext cx="0" cy="2491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1BCF5A4F-12CE-4BF4-32C7-8E06D510135D}"/>
              </a:ext>
            </a:extLst>
          </p:cNvPr>
          <p:cNvCxnSpPr>
            <a:cxnSpLocks/>
          </p:cNvCxnSpPr>
          <p:nvPr/>
        </p:nvCxnSpPr>
        <p:spPr>
          <a:xfrm>
            <a:off x="10407351" y="4771881"/>
            <a:ext cx="0" cy="2491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8E2AD7DC-3033-202C-E6D7-A54625115121}"/>
              </a:ext>
            </a:extLst>
          </p:cNvPr>
          <p:cNvCxnSpPr>
            <a:stCxn id="39" idx="1"/>
          </p:cNvCxnSpPr>
          <p:nvPr/>
        </p:nvCxnSpPr>
        <p:spPr>
          <a:xfrm flipH="1" flipV="1">
            <a:off x="8505546" y="4716119"/>
            <a:ext cx="23143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82ECBE6A-31AF-76C4-775C-24C2D87A1F8A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9165242" y="4981268"/>
            <a:ext cx="0" cy="218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llipszis 57">
            <a:extLst>
              <a:ext uri="{FF2B5EF4-FFF2-40B4-BE49-F238E27FC236}">
                <a16:creationId xmlns:a16="http://schemas.microsoft.com/office/drawing/2014/main" id="{470827D4-303E-56A9-D725-773F6C7A08AC}"/>
              </a:ext>
            </a:extLst>
          </p:cNvPr>
          <p:cNvSpPr/>
          <p:nvPr/>
        </p:nvSpPr>
        <p:spPr>
          <a:xfrm>
            <a:off x="9101582" y="5161594"/>
            <a:ext cx="127320" cy="126649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zis 58">
            <a:extLst>
              <a:ext uri="{FF2B5EF4-FFF2-40B4-BE49-F238E27FC236}">
                <a16:creationId xmlns:a16="http://schemas.microsoft.com/office/drawing/2014/main" id="{59F43BBE-E250-D4BD-4B78-09A996B78752}"/>
              </a:ext>
            </a:extLst>
          </p:cNvPr>
          <p:cNvSpPr/>
          <p:nvPr/>
        </p:nvSpPr>
        <p:spPr>
          <a:xfrm>
            <a:off x="8421612" y="4617337"/>
            <a:ext cx="127320" cy="126649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A69421DB-8F78-7160-6AEE-7FD1A84B31E3}"/>
              </a:ext>
            </a:extLst>
          </p:cNvPr>
          <p:cNvSpPr txBox="1"/>
          <p:nvPr/>
        </p:nvSpPr>
        <p:spPr>
          <a:xfrm>
            <a:off x="5781637" y="5792940"/>
            <a:ext cx="29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noProof="0"/>
              <a:t>MI alkalmazása tógazdaságokban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0C1F187-A0BD-360D-A71E-98BA05AE2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18" y="2205973"/>
            <a:ext cx="3662630" cy="362686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90C155DD-C957-D67E-6A31-EB427972F8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505" y="1275676"/>
            <a:ext cx="2204487" cy="14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89A9A-CBC9-C906-BDF1-C1AB7E2F3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BCE5A8C-317E-1CF6-E6EE-BF5B65EA96E2}"/>
              </a:ext>
            </a:extLst>
          </p:cNvPr>
          <p:cNvSpPr txBox="1"/>
          <p:nvPr/>
        </p:nvSpPr>
        <p:spPr>
          <a:xfrm>
            <a:off x="682907" y="208343"/>
            <a:ext cx="111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>
                <a:solidFill>
                  <a:schemeClr val="tx2"/>
                </a:solidFill>
              </a:rPr>
              <a:t>Innováció</a:t>
            </a:r>
            <a:r>
              <a:rPr lang="en-US" sz="3200" b="1" noProof="0" dirty="0">
                <a:solidFill>
                  <a:schemeClr val="tx2"/>
                </a:solidFill>
              </a:rPr>
              <a:t> a </a:t>
            </a:r>
            <a:r>
              <a:rPr lang="en-US" sz="3200" b="1" noProof="0" dirty="0" err="1">
                <a:solidFill>
                  <a:schemeClr val="tx2"/>
                </a:solidFill>
              </a:rPr>
              <a:t>tógazdálkodásban</a:t>
            </a:r>
            <a:endParaRPr lang="hu-HU" sz="3200" b="1" noProof="0" dirty="0">
              <a:solidFill>
                <a:schemeClr val="tx2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854F381-B881-CB28-4954-97EE4292F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66" y="3208856"/>
            <a:ext cx="3764475" cy="250903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37C4842-5814-FE3E-D58E-1A74DF5BF0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115" y="957811"/>
            <a:ext cx="3272926" cy="2086353"/>
          </a:xfrm>
          <a:prstGeom prst="rect">
            <a:avLst/>
          </a:prstGeom>
        </p:spPr>
      </p:pic>
      <p:pic>
        <p:nvPicPr>
          <p:cNvPr id="14" name="Kép 13" descr="A képen víz, fű, Légi fotó, t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2CFD914-59FA-13C7-901E-7630A8093A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0426" y="957811"/>
            <a:ext cx="6227179" cy="3247302"/>
          </a:xfrm>
          <a:prstGeom prst="rect">
            <a:avLst/>
          </a:prstGeom>
        </p:spPr>
      </p:pic>
      <p:pic>
        <p:nvPicPr>
          <p:cNvPr id="16" name="Kép 15" descr="A képen kültéri, személy, víz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1F939DD-0758-0014-1EFA-4702A93187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7048" y="4369806"/>
            <a:ext cx="3206187" cy="169540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E4F0862-C601-AFC8-0CD0-D2CB480EF8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0426" y="4369806"/>
            <a:ext cx="3625237" cy="21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2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077D2-D815-8194-26DF-027863F71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3D851B8-C147-6ED0-6884-FA6F58473951}"/>
              </a:ext>
            </a:extLst>
          </p:cNvPr>
          <p:cNvSpPr txBox="1"/>
          <p:nvPr/>
        </p:nvSpPr>
        <p:spPr>
          <a:xfrm>
            <a:off x="582803" y="208343"/>
            <a:ext cx="11609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noProof="0" dirty="0"/>
              <a:t>Innováció a kihívások </a:t>
            </a:r>
            <a:r>
              <a:rPr lang="hu-HU" sz="3200" b="1" noProof="0" dirty="0">
                <a:solidFill>
                  <a:schemeClr val="tx2"/>
                </a:solidFill>
              </a:rPr>
              <a:t>leküzdésére</a:t>
            </a:r>
            <a:r>
              <a:rPr lang="hu-HU" sz="3200" b="1" noProof="0" dirty="0"/>
              <a:t> és a lehetőségek kihasználására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A2490EB-0817-F15B-7BE2-5C0863CB33CB}"/>
              </a:ext>
            </a:extLst>
          </p:cNvPr>
          <p:cNvSpPr txBox="1"/>
          <p:nvPr/>
        </p:nvSpPr>
        <p:spPr>
          <a:xfrm>
            <a:off x="1199911" y="1714269"/>
            <a:ext cx="4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noProof="0" dirty="0"/>
              <a:t>Az innováció alapelemei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354DCA8-E699-BEDF-C314-8FDE87C2B322}"/>
              </a:ext>
            </a:extLst>
          </p:cNvPr>
          <p:cNvSpPr txBox="1"/>
          <p:nvPr/>
        </p:nvSpPr>
        <p:spPr>
          <a:xfrm>
            <a:off x="6626267" y="1714269"/>
            <a:ext cx="453341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b="1" kern="0" noProof="0" dirty="0">
                <a:solidFill>
                  <a:srgbClr val="3C404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innovációhoz szükséges feltételek</a:t>
            </a:r>
            <a:r>
              <a:rPr lang="en-US" sz="2400" b="1" kern="0" noProof="0" dirty="0">
                <a:solidFill>
                  <a:srgbClr val="3C404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400" b="1" kern="0" noProof="0" dirty="0">
              <a:solidFill>
                <a:srgbClr val="3C4043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kern="0" noProof="0" dirty="0">
                <a:solidFill>
                  <a:srgbClr val="3C404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Forrásokhoz való hozzáférés</a:t>
            </a: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noProof="0" dirty="0"/>
              <a:t>Oktatás és készségfejlesztés</a:t>
            </a: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noProof="0" dirty="0"/>
              <a:t>Innovációt ösztönző szabályozás</a:t>
            </a: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noProof="0" dirty="0"/>
              <a:t>Hálózat építési lehetőségek</a:t>
            </a: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noProof="0" dirty="0"/>
              <a:t>Innovációt támogató szervezetek</a:t>
            </a: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noProof="0" dirty="0"/>
              <a:t>Az állami és a magánszektor közötti együttműködés</a:t>
            </a: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noProof="0" dirty="0"/>
              <a:t>Globális együttműködés</a:t>
            </a:r>
          </a:p>
          <a:p>
            <a:pPr marL="625475" indent="-342900">
              <a:spcAft>
                <a:spcPts val="600"/>
              </a:spcAft>
              <a:buAutoNum type="arabicPeriod"/>
            </a:pPr>
            <a:r>
              <a:rPr lang="hu-HU" sz="2000" noProof="0" dirty="0"/>
              <a:t>Kockázatvállalási kultúra</a:t>
            </a:r>
          </a:p>
          <a:p>
            <a:pPr marL="342900" indent="-342900">
              <a:buAutoNum type="arabicPeriod"/>
            </a:pPr>
            <a:endParaRPr lang="hu-HU" sz="2000" noProof="0" dirty="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00C88E18-B15D-751A-5276-036AECA9AEDC}"/>
              </a:ext>
            </a:extLst>
          </p:cNvPr>
          <p:cNvSpPr/>
          <p:nvPr/>
        </p:nvSpPr>
        <p:spPr>
          <a:xfrm>
            <a:off x="2972760" y="2411749"/>
            <a:ext cx="2442260" cy="2352518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43FD747B-F4DB-1425-ABA6-52252CC310C0}"/>
              </a:ext>
            </a:extLst>
          </p:cNvPr>
          <p:cNvSpPr/>
          <p:nvPr/>
        </p:nvSpPr>
        <p:spPr>
          <a:xfrm>
            <a:off x="2271950" y="3588008"/>
            <a:ext cx="2442260" cy="2352518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EDEFF901-1337-262D-53D1-59D1CDD65AB7}"/>
              </a:ext>
            </a:extLst>
          </p:cNvPr>
          <p:cNvSpPr/>
          <p:nvPr/>
        </p:nvSpPr>
        <p:spPr>
          <a:xfrm>
            <a:off x="1571140" y="2411749"/>
            <a:ext cx="2442260" cy="2352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33BC7FC-1FD4-9041-3F70-2A306AF76FE6}"/>
              </a:ext>
            </a:extLst>
          </p:cNvPr>
          <p:cNvSpPr txBox="1"/>
          <p:nvPr/>
        </p:nvSpPr>
        <p:spPr>
          <a:xfrm>
            <a:off x="1507716" y="3029027"/>
            <a:ext cx="171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noProof="0" dirty="0"/>
              <a:t>Vállalkozói készség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BEA375C-8E58-A121-2FEA-F0EB1014E06D}"/>
              </a:ext>
            </a:extLst>
          </p:cNvPr>
          <p:cNvSpPr txBox="1"/>
          <p:nvPr/>
        </p:nvSpPr>
        <p:spPr>
          <a:xfrm>
            <a:off x="3644335" y="2893019"/>
            <a:ext cx="192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noProof="0" dirty="0"/>
              <a:t>Alkalmazható</a:t>
            </a:r>
            <a:endParaRPr lang="en-US" sz="1600" b="1" noProof="0" dirty="0"/>
          </a:p>
          <a:p>
            <a:pPr algn="ctr"/>
            <a:r>
              <a:rPr lang="hu-HU" sz="1600" b="1" noProof="0" dirty="0"/>
              <a:t> K+F </a:t>
            </a:r>
            <a:endParaRPr lang="en-US" sz="1600" b="1" noProof="0" dirty="0"/>
          </a:p>
          <a:p>
            <a:pPr algn="ctr"/>
            <a:r>
              <a:rPr lang="hu-HU" sz="1600" b="1" noProof="0" dirty="0"/>
              <a:t>eredmények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CDE21E9-4F98-8459-4E96-8449D5C1CC4D}"/>
              </a:ext>
            </a:extLst>
          </p:cNvPr>
          <p:cNvSpPr txBox="1"/>
          <p:nvPr/>
        </p:nvSpPr>
        <p:spPr>
          <a:xfrm>
            <a:off x="2395233" y="4830038"/>
            <a:ext cx="220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noProof="0" dirty="0"/>
              <a:t>Támogató kormányzati intézkedések</a:t>
            </a:r>
          </a:p>
        </p:txBody>
      </p:sp>
      <p:sp>
        <p:nvSpPr>
          <p:cNvPr id="13" name="Nap 12">
            <a:extLst>
              <a:ext uri="{FF2B5EF4-FFF2-40B4-BE49-F238E27FC236}">
                <a16:creationId xmlns:a16="http://schemas.microsoft.com/office/drawing/2014/main" id="{058EFDF0-3341-E162-7D09-B624FAC3FE61}"/>
              </a:ext>
            </a:extLst>
          </p:cNvPr>
          <p:cNvSpPr/>
          <p:nvPr/>
        </p:nvSpPr>
        <p:spPr>
          <a:xfrm>
            <a:off x="3090683" y="3632752"/>
            <a:ext cx="833378" cy="71708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BF97E08-6D5A-BCEF-ADD4-FC986B3D1B91}"/>
              </a:ext>
            </a:extLst>
          </p:cNvPr>
          <p:cNvSpPr txBox="1"/>
          <p:nvPr/>
        </p:nvSpPr>
        <p:spPr>
          <a:xfrm>
            <a:off x="3346171" y="3835954"/>
            <a:ext cx="32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CDC5044-523F-9C34-D41E-B986E71175C5}"/>
              </a:ext>
            </a:extLst>
          </p:cNvPr>
          <p:cNvSpPr txBox="1"/>
          <p:nvPr/>
        </p:nvSpPr>
        <p:spPr>
          <a:xfrm>
            <a:off x="9271321" y="5886963"/>
            <a:ext cx="2569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Forrás: Somogyi, 2023</a:t>
            </a:r>
          </a:p>
        </p:txBody>
      </p:sp>
    </p:spTree>
    <p:extLst>
      <p:ext uri="{BB962C8B-B14F-4D97-AF65-F5344CB8AC3E}">
        <p14:creationId xmlns:p14="http://schemas.microsoft.com/office/powerpoint/2010/main" val="136637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1775</Words>
  <Application>Microsoft Office PowerPoint</Application>
  <PresentationFormat>Szélesvásznú</PresentationFormat>
  <Paragraphs>333</Paragraphs>
  <Slides>23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Castellar</vt:lpstr>
      <vt:lpstr>Courier New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varadi laszlo</dc:creator>
  <cp:lastModifiedBy>varadi laszlo</cp:lastModifiedBy>
  <cp:revision>16</cp:revision>
  <dcterms:created xsi:type="dcterms:W3CDTF">2025-09-12T10:39:57Z</dcterms:created>
  <dcterms:modified xsi:type="dcterms:W3CDTF">2025-10-13T08:00:40Z</dcterms:modified>
</cp:coreProperties>
</file>